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tiff" ContentType="image/tif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4"/>
  </p:notesMasterIdLst>
  <p:sldIdLst>
    <p:sldId id="339" r:id="rId2"/>
    <p:sldId id="326" r:id="rId3"/>
    <p:sldId id="338" r:id="rId4"/>
    <p:sldId id="288" r:id="rId5"/>
    <p:sldId id="327" r:id="rId6"/>
    <p:sldId id="331" r:id="rId7"/>
    <p:sldId id="332" r:id="rId8"/>
    <p:sldId id="328" r:id="rId9"/>
    <p:sldId id="333" r:id="rId10"/>
    <p:sldId id="329" r:id="rId11"/>
    <p:sldId id="334" r:id="rId12"/>
    <p:sldId id="337" r:id="rId13"/>
  </p:sldIdLst>
  <p:sldSz cx="9906000" cy="6858000" type="A4"/>
  <p:notesSz cx="6858000" cy="9144000"/>
  <p:defaultTextStyle>
    <a:defPPr>
      <a:defRPr lang="it-IT"/>
    </a:defPPr>
    <a:lvl1pPr algn="l" defTabSz="478831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78831" algn="l" defTabSz="478831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57660" algn="l" defTabSz="478831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436490" algn="l" defTabSz="478831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915320" algn="l" defTabSz="478831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394149" algn="l" defTabSz="95766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872980" algn="l" defTabSz="95766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351809" algn="l" defTabSz="95766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830639" algn="l" defTabSz="95766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8A1414"/>
    <a:srgbClr val="811D1D"/>
    <a:srgbClr val="962222"/>
    <a:srgbClr val="671717"/>
    <a:srgbClr val="B84542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/>
    <p:restoredTop sz="94660"/>
  </p:normalViewPr>
  <p:slideViewPr>
    <p:cSldViewPr snapToObjects="1">
      <p:cViewPr varScale="1">
        <p:scale>
          <a:sx n="42" d="100"/>
          <a:sy n="42" d="100"/>
        </p:scale>
        <p:origin x="-120" y="-642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Calibri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Calibri" charset="0"/>
              </a:defRPr>
            </a:lvl1pPr>
          </a:lstStyle>
          <a:p>
            <a:pPr>
              <a:defRPr/>
            </a:pPr>
            <a:fld id="{F79DE6F8-2CAE-49BE-964F-0F164A0C1B98}" type="datetime1">
              <a:rPr lang="it-IT"/>
              <a:pPr>
                <a:defRPr/>
              </a:pPr>
              <a:t>13/03/2013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it-IT" noProof="0" smtClean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it-IT" noProof="0" smtClean="0"/>
              <a:t>Fare clic per modificare gli stili del testo dello schema</a:t>
            </a:r>
          </a:p>
          <a:p>
            <a:pPr lvl="1"/>
            <a:r>
              <a:rPr lang="it-IT" noProof="0" smtClean="0"/>
              <a:t>Secondo livello</a:t>
            </a:r>
          </a:p>
          <a:p>
            <a:pPr lvl="2"/>
            <a:r>
              <a:rPr lang="it-IT" noProof="0" smtClean="0"/>
              <a:t>Terzo livello</a:t>
            </a:r>
          </a:p>
          <a:p>
            <a:pPr lvl="3"/>
            <a:r>
              <a:rPr lang="it-IT" noProof="0" smtClean="0"/>
              <a:t>Quarto livello</a:t>
            </a:r>
          </a:p>
          <a:p>
            <a:pPr lvl="4"/>
            <a:r>
              <a:rPr lang="it-IT" noProof="0" smtClean="0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Calibri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Calibri" charset="0"/>
              </a:defRPr>
            </a:lvl1pPr>
          </a:lstStyle>
          <a:p>
            <a:pPr>
              <a:defRPr/>
            </a:pPr>
            <a:fld id="{323F4D6A-C1F8-46B4-81CF-57A7BEF8EDE2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78831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1pPr>
    <a:lvl2pPr marL="478831" algn="l" defTabSz="478831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57660" algn="l" defTabSz="478831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436490" algn="l" defTabSz="478831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915320" algn="l" defTabSz="478831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394149" algn="l" defTabSz="478831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2872980" algn="l" defTabSz="478831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351809" algn="l" defTabSz="478831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3830639" algn="l" defTabSz="478831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742950" y="2130439"/>
            <a:ext cx="8420100" cy="1470025"/>
          </a:xfrm>
        </p:spPr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485900" y="3886201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788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576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364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15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3941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729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3518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8306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90AE62-D524-4FE8-B0D2-E81D1B075FB3}" type="datetime1">
              <a:rPr lang="it-IT"/>
              <a:pPr>
                <a:defRPr/>
              </a:pPr>
              <a:t>13/03/2013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1A1990-868A-41DE-89ED-D3507289D95F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369CB9-42C4-4425-9B65-A42E46AE893D}" type="datetime1">
              <a:rPr lang="it-IT"/>
              <a:pPr>
                <a:defRPr/>
              </a:pPr>
              <a:t>13/03/2013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8ECE52-F2AF-43C0-B50B-C742EEE5EA36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7181850" y="274647"/>
            <a:ext cx="2228850" cy="5851525"/>
          </a:xfrm>
        </p:spPr>
        <p:txBody>
          <a:bodyPr vert="eaVert"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95300" y="274647"/>
            <a:ext cx="652145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DA0BD1-CC38-4860-B4B7-B97CC5C77115}" type="datetime1">
              <a:rPr lang="it-IT"/>
              <a:pPr>
                <a:defRPr/>
              </a:pPr>
              <a:t>13/03/2013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4B2AF3-28E4-446A-B6B6-4292D3AF1C34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B2DD77-4C77-4CD9-9091-770FF3D84A44}" type="datetime1">
              <a:rPr lang="it-IT"/>
              <a:pPr>
                <a:defRPr/>
              </a:pPr>
              <a:t>13/03/2013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5EBFF6-35A8-400C-85AC-963B63012726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82506" y="4406907"/>
            <a:ext cx="8420100" cy="1362075"/>
          </a:xfrm>
        </p:spPr>
        <p:txBody>
          <a:bodyPr anchor="t"/>
          <a:lstStyle>
            <a:lvl1pPr algn="l">
              <a:defRPr sz="4200" b="1" cap="all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82506" y="2906722"/>
            <a:ext cx="8420100" cy="1500187"/>
          </a:xfrm>
        </p:spPr>
        <p:txBody>
          <a:bodyPr anchor="b"/>
          <a:lstStyle>
            <a:lvl1pPr marL="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1pPr>
            <a:lvl2pPr marL="478831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5766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43649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1532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394149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87298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351809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830639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86E96C-9ADC-476E-A615-9A49586D048E}" type="datetime1">
              <a:rPr lang="it-IT"/>
              <a:pPr>
                <a:defRPr/>
              </a:pPr>
              <a:t>13/03/2013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09B24F-9C5D-4D9A-83FA-13297A4BBEBB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95300" y="1600206"/>
            <a:ext cx="4375150" cy="4525963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5035550" y="1600206"/>
            <a:ext cx="4375150" cy="4525963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E55905-378D-4A6F-9072-362B9D05B517}" type="datetime1">
              <a:rPr lang="it-IT"/>
              <a:pPr>
                <a:defRPr/>
              </a:pPr>
              <a:t>13/03/2013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D39C40-400F-4994-B794-3298C9DE231F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95303" y="1535117"/>
            <a:ext cx="4376870" cy="639763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8831" indent="0">
              <a:buNone/>
              <a:defRPr sz="2100" b="1"/>
            </a:lvl2pPr>
            <a:lvl3pPr marL="957660" indent="0">
              <a:buNone/>
              <a:defRPr sz="1900" b="1"/>
            </a:lvl3pPr>
            <a:lvl4pPr marL="1436490" indent="0">
              <a:buNone/>
              <a:defRPr sz="1600" b="1"/>
            </a:lvl4pPr>
            <a:lvl5pPr marL="1915320" indent="0">
              <a:buNone/>
              <a:defRPr sz="1600" b="1"/>
            </a:lvl5pPr>
            <a:lvl6pPr marL="2394149" indent="0">
              <a:buNone/>
              <a:defRPr sz="1600" b="1"/>
            </a:lvl6pPr>
            <a:lvl7pPr marL="2872980" indent="0">
              <a:buNone/>
              <a:defRPr sz="1600" b="1"/>
            </a:lvl7pPr>
            <a:lvl8pPr marL="3351809" indent="0">
              <a:buNone/>
              <a:defRPr sz="1600" b="1"/>
            </a:lvl8pPr>
            <a:lvl9pPr marL="3830639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95303" y="2174875"/>
            <a:ext cx="4376870" cy="3951288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5032119" y="1535117"/>
            <a:ext cx="4378590" cy="639763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8831" indent="0">
              <a:buNone/>
              <a:defRPr sz="2100" b="1"/>
            </a:lvl2pPr>
            <a:lvl3pPr marL="957660" indent="0">
              <a:buNone/>
              <a:defRPr sz="1900" b="1"/>
            </a:lvl3pPr>
            <a:lvl4pPr marL="1436490" indent="0">
              <a:buNone/>
              <a:defRPr sz="1600" b="1"/>
            </a:lvl4pPr>
            <a:lvl5pPr marL="1915320" indent="0">
              <a:buNone/>
              <a:defRPr sz="1600" b="1"/>
            </a:lvl5pPr>
            <a:lvl6pPr marL="2394149" indent="0">
              <a:buNone/>
              <a:defRPr sz="1600" b="1"/>
            </a:lvl6pPr>
            <a:lvl7pPr marL="2872980" indent="0">
              <a:buNone/>
              <a:defRPr sz="1600" b="1"/>
            </a:lvl7pPr>
            <a:lvl8pPr marL="3351809" indent="0">
              <a:buNone/>
              <a:defRPr sz="1600" b="1"/>
            </a:lvl8pPr>
            <a:lvl9pPr marL="3830639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5032119" y="2174875"/>
            <a:ext cx="4378590" cy="3951288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0E5C0F-0BA0-465B-BEBE-75B2FAFB3132}" type="datetime1">
              <a:rPr lang="it-IT"/>
              <a:pPr>
                <a:defRPr/>
              </a:pPr>
              <a:t>13/03/2013</a:t>
            </a:fld>
            <a:endParaRPr lang="it-IT"/>
          </a:p>
        </p:txBody>
      </p:sp>
      <p:sp>
        <p:nvSpPr>
          <p:cNvPr id="8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81DEE2-F9AE-4F59-9FAC-532066AAD15C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B8FF7B-ADBB-4E98-AC10-4F8B78AE144B}" type="datetime1">
              <a:rPr lang="it-IT"/>
              <a:pPr>
                <a:defRPr/>
              </a:pPr>
              <a:t>13/03/2013</a:t>
            </a:fld>
            <a:endParaRPr lang="it-IT"/>
          </a:p>
        </p:txBody>
      </p:sp>
      <p:sp>
        <p:nvSpPr>
          <p:cNvPr id="4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4BD17C-645C-440C-905C-8EF834EEA447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D57651-827A-4C34-B917-D3864C3CA688}" type="datetime1">
              <a:rPr lang="it-IT"/>
              <a:pPr>
                <a:defRPr/>
              </a:pPr>
              <a:t>13/03/2013</a:t>
            </a:fld>
            <a:endParaRPr lang="it-IT"/>
          </a:p>
        </p:txBody>
      </p:sp>
      <p:sp>
        <p:nvSpPr>
          <p:cNvPr id="3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730414-D5FE-480C-A9E3-DA8A6148D117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95311" y="273056"/>
            <a:ext cx="3259006" cy="1162051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872982" y="273060"/>
            <a:ext cx="5537730" cy="5853113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5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95311" y="1435104"/>
            <a:ext cx="3259006" cy="4691063"/>
          </a:xfrm>
        </p:spPr>
        <p:txBody>
          <a:bodyPr/>
          <a:lstStyle>
            <a:lvl1pPr marL="0" indent="0">
              <a:buNone/>
              <a:defRPr sz="1500"/>
            </a:lvl1pPr>
            <a:lvl2pPr marL="478831" indent="0">
              <a:buNone/>
              <a:defRPr sz="1300"/>
            </a:lvl2pPr>
            <a:lvl3pPr marL="957660" indent="0">
              <a:buNone/>
              <a:defRPr sz="1000"/>
            </a:lvl3pPr>
            <a:lvl4pPr marL="1436490" indent="0">
              <a:buNone/>
              <a:defRPr sz="1000"/>
            </a:lvl4pPr>
            <a:lvl5pPr marL="1915320" indent="0">
              <a:buNone/>
              <a:defRPr sz="1000"/>
            </a:lvl5pPr>
            <a:lvl6pPr marL="2394149" indent="0">
              <a:buNone/>
              <a:defRPr sz="1000"/>
            </a:lvl6pPr>
            <a:lvl7pPr marL="2872980" indent="0">
              <a:buNone/>
              <a:defRPr sz="1000"/>
            </a:lvl7pPr>
            <a:lvl8pPr marL="3351809" indent="0">
              <a:buNone/>
              <a:defRPr sz="1000"/>
            </a:lvl8pPr>
            <a:lvl9pPr marL="3830639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97494E-B7A4-4FA3-8EF8-756C640F3310}" type="datetime1">
              <a:rPr lang="it-IT"/>
              <a:pPr>
                <a:defRPr/>
              </a:pPr>
              <a:t>13/03/2013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24EBF6-3EE2-4D24-AD6F-708B48185D76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941645" y="4800607"/>
            <a:ext cx="5943600" cy="566739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400"/>
            </a:lvl1pPr>
            <a:lvl2pPr marL="478831" indent="0">
              <a:buNone/>
              <a:defRPr sz="2900"/>
            </a:lvl2pPr>
            <a:lvl3pPr marL="957660" indent="0">
              <a:buNone/>
              <a:defRPr sz="2500"/>
            </a:lvl3pPr>
            <a:lvl4pPr marL="1436490" indent="0">
              <a:buNone/>
              <a:defRPr sz="2100"/>
            </a:lvl4pPr>
            <a:lvl5pPr marL="1915320" indent="0">
              <a:buNone/>
              <a:defRPr sz="2100"/>
            </a:lvl5pPr>
            <a:lvl6pPr marL="2394149" indent="0">
              <a:buNone/>
              <a:defRPr sz="2100"/>
            </a:lvl6pPr>
            <a:lvl7pPr marL="2872980" indent="0">
              <a:buNone/>
              <a:defRPr sz="2100"/>
            </a:lvl7pPr>
            <a:lvl8pPr marL="3351809" indent="0">
              <a:buNone/>
              <a:defRPr sz="2100"/>
            </a:lvl8pPr>
            <a:lvl9pPr marL="3830639" indent="0">
              <a:buNone/>
              <a:defRPr sz="2100"/>
            </a:lvl9pPr>
          </a:lstStyle>
          <a:p>
            <a:pPr lvl="0"/>
            <a:endParaRPr lang="it-IT" noProof="0" smtClean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941645" y="5367349"/>
            <a:ext cx="5943600" cy="804863"/>
          </a:xfrm>
        </p:spPr>
        <p:txBody>
          <a:bodyPr/>
          <a:lstStyle>
            <a:lvl1pPr marL="0" indent="0">
              <a:buNone/>
              <a:defRPr sz="1500"/>
            </a:lvl1pPr>
            <a:lvl2pPr marL="478831" indent="0">
              <a:buNone/>
              <a:defRPr sz="1300"/>
            </a:lvl2pPr>
            <a:lvl3pPr marL="957660" indent="0">
              <a:buNone/>
              <a:defRPr sz="1000"/>
            </a:lvl3pPr>
            <a:lvl4pPr marL="1436490" indent="0">
              <a:buNone/>
              <a:defRPr sz="1000"/>
            </a:lvl4pPr>
            <a:lvl5pPr marL="1915320" indent="0">
              <a:buNone/>
              <a:defRPr sz="1000"/>
            </a:lvl5pPr>
            <a:lvl6pPr marL="2394149" indent="0">
              <a:buNone/>
              <a:defRPr sz="1000"/>
            </a:lvl6pPr>
            <a:lvl7pPr marL="2872980" indent="0">
              <a:buNone/>
              <a:defRPr sz="1000"/>
            </a:lvl7pPr>
            <a:lvl8pPr marL="3351809" indent="0">
              <a:buNone/>
              <a:defRPr sz="1000"/>
            </a:lvl8pPr>
            <a:lvl9pPr marL="3830639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CC4E86-C762-4496-A090-B1A6DEA95FFE}" type="datetime1">
              <a:rPr lang="it-IT"/>
              <a:pPr>
                <a:defRPr/>
              </a:pPr>
              <a:t>13/03/2013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BB98B1-98D6-4A29-8F6B-7E3B5DA5FBE4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egnaposto titolo 1"/>
          <p:cNvSpPr>
            <a:spLocks noGrp="1"/>
          </p:cNvSpPr>
          <p:nvPr>
            <p:ph type="title"/>
          </p:nvPr>
        </p:nvSpPr>
        <p:spPr bwMode="auto">
          <a:xfrm>
            <a:off x="495300" y="274639"/>
            <a:ext cx="8915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766" tIns="47882" rIns="95766" bIns="4788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stile</a:t>
            </a:r>
          </a:p>
        </p:txBody>
      </p:sp>
      <p:sp>
        <p:nvSpPr>
          <p:cNvPr id="1027" name="Segnaposto testo 2"/>
          <p:cNvSpPr>
            <a:spLocks noGrp="1"/>
          </p:cNvSpPr>
          <p:nvPr>
            <p:ph type="body" idx="1"/>
          </p:nvPr>
        </p:nvSpPr>
        <p:spPr bwMode="auto">
          <a:xfrm>
            <a:off x="495300" y="1600206"/>
            <a:ext cx="8915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766" tIns="47882" rIns="95766" bIns="4788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95300" y="6356358"/>
            <a:ext cx="2311400" cy="365125"/>
          </a:xfrm>
          <a:prstGeom prst="rect">
            <a:avLst/>
          </a:prstGeom>
        </p:spPr>
        <p:txBody>
          <a:bodyPr vert="horz" wrap="square" lIns="95766" tIns="47882" rIns="95766" bIns="47882" numCol="1" anchor="ctr" anchorCtr="0" compatLnSpc="1">
            <a:prstTxWarp prst="textNoShape">
              <a:avLst/>
            </a:prstTxWarp>
          </a:bodyPr>
          <a:lstStyle>
            <a:lvl1pPr>
              <a:defRPr sz="1300" smtClean="0">
                <a:solidFill>
                  <a:srgbClr val="898989"/>
                </a:solidFill>
                <a:latin typeface="Calibri" charset="0"/>
              </a:defRPr>
            </a:lvl1pPr>
          </a:lstStyle>
          <a:p>
            <a:pPr>
              <a:defRPr/>
            </a:pPr>
            <a:fld id="{54C12E42-1FAB-42DD-A36E-2DD578671C02}" type="datetime1">
              <a:rPr lang="it-IT"/>
              <a:pPr>
                <a:defRPr/>
              </a:pPr>
              <a:t>13/03/2013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384550" y="6356358"/>
            <a:ext cx="3136900" cy="365125"/>
          </a:xfrm>
          <a:prstGeom prst="rect">
            <a:avLst/>
          </a:prstGeom>
        </p:spPr>
        <p:txBody>
          <a:bodyPr vert="horz" wrap="square" lIns="95766" tIns="47882" rIns="95766" bIns="47882" numCol="1" anchor="ctr" anchorCtr="0" compatLnSpc="1">
            <a:prstTxWarp prst="textNoShape">
              <a:avLst/>
            </a:prstTxWarp>
          </a:bodyPr>
          <a:lstStyle>
            <a:lvl1pPr algn="ctr">
              <a:defRPr sz="1300" smtClean="0">
                <a:solidFill>
                  <a:srgbClr val="898989"/>
                </a:solidFill>
                <a:latin typeface="Calibri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7099300" y="6356358"/>
            <a:ext cx="2311400" cy="365125"/>
          </a:xfrm>
          <a:prstGeom prst="rect">
            <a:avLst/>
          </a:prstGeom>
        </p:spPr>
        <p:txBody>
          <a:bodyPr vert="horz" wrap="square" lIns="95766" tIns="47882" rIns="95766" bIns="47882" numCol="1" anchor="ctr" anchorCtr="0" compatLnSpc="1">
            <a:prstTxWarp prst="textNoShape">
              <a:avLst/>
            </a:prstTxWarp>
          </a:bodyPr>
          <a:lstStyle>
            <a:lvl1pPr algn="r">
              <a:defRPr sz="1300" smtClean="0">
                <a:solidFill>
                  <a:srgbClr val="898989"/>
                </a:solidFill>
                <a:latin typeface="Calibri" charset="0"/>
              </a:defRPr>
            </a:lvl1pPr>
          </a:lstStyle>
          <a:p>
            <a:pPr>
              <a:defRPr/>
            </a:pPr>
            <a:fld id="{C7992E52-C729-4D28-AD46-DAA28FE2F377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78831" rtl="0" eaLnBrk="0" fontAlgn="base" hangingPunct="0">
        <a:spcBef>
          <a:spcPct val="0"/>
        </a:spcBef>
        <a:spcAft>
          <a:spcPct val="0"/>
        </a:spcAft>
        <a:defRPr sz="46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defTabSz="478831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2pPr>
      <a:lvl3pPr algn="ctr" defTabSz="478831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3pPr>
      <a:lvl4pPr algn="ctr" defTabSz="478831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4pPr>
      <a:lvl5pPr algn="ctr" defTabSz="478831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5pPr>
      <a:lvl6pPr marL="478831" algn="ctr" defTabSz="478831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6pPr>
      <a:lvl7pPr marL="957660" algn="ctr" defTabSz="478831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7pPr>
      <a:lvl8pPr marL="1436490" algn="ctr" defTabSz="478831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8pPr>
      <a:lvl9pPr marL="1915320" algn="ctr" defTabSz="478831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59122" indent="-359122" algn="l" defTabSz="478831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4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78099" indent="-299268" algn="l" defTabSz="478831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9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97075" indent="-239414" algn="l" defTabSz="478831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5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75905" indent="-239414" algn="l" defTabSz="478831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1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154734" indent="-239414" algn="l" defTabSz="478831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633565" indent="-239414" algn="l" defTabSz="478831" rtl="0" eaLnBrk="1" latinLnBrk="0" hangingPunct="1">
        <a:spcBef>
          <a:spcPct val="20000"/>
        </a:spcBef>
        <a:buFont typeface="Arial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12394" indent="-239414" algn="l" defTabSz="478831" rtl="0" eaLnBrk="1" latinLnBrk="0" hangingPunct="1">
        <a:spcBef>
          <a:spcPct val="20000"/>
        </a:spcBef>
        <a:buFont typeface="Arial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591225" indent="-239414" algn="l" defTabSz="478831" rtl="0" eaLnBrk="1" latinLnBrk="0" hangingPunct="1">
        <a:spcBef>
          <a:spcPct val="20000"/>
        </a:spcBef>
        <a:buFont typeface="Arial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070054" indent="-239414" algn="l" defTabSz="478831" rtl="0" eaLnBrk="1" latinLnBrk="0" hangingPunct="1">
        <a:spcBef>
          <a:spcPct val="20000"/>
        </a:spcBef>
        <a:buFont typeface="Arial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7883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78831" algn="l" defTabSz="47883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57660" algn="l" defTabSz="47883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36490" algn="l" defTabSz="47883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15320" algn="l" defTabSz="47883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394149" algn="l" defTabSz="47883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72980" algn="l" defTabSz="47883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51809" algn="l" defTabSz="47883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30639" algn="l" defTabSz="47883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 descr="44 LOGO TIFF.t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0496" y="260660"/>
            <a:ext cx="4263643" cy="6113495"/>
          </a:xfrm>
          <a:prstGeom prst="rect">
            <a:avLst/>
          </a:prstGeom>
        </p:spPr>
      </p:pic>
      <p:sp>
        <p:nvSpPr>
          <p:cNvPr id="7" name="Segnaposto contenuto 6"/>
          <p:cNvSpPr>
            <a:spLocks noGrp="1"/>
          </p:cNvSpPr>
          <p:nvPr>
            <p:ph sz="half" idx="2"/>
          </p:nvPr>
        </p:nvSpPr>
        <p:spPr>
          <a:xfrm>
            <a:off x="5035550" y="260651"/>
            <a:ext cx="4375150" cy="5865516"/>
          </a:xfrm>
        </p:spPr>
        <p:txBody>
          <a:bodyPr/>
          <a:lstStyle/>
          <a:p>
            <a:pPr lvl="4">
              <a:buNone/>
            </a:pPr>
            <a:endParaRPr lang="it-IT" sz="2500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it-IT" b="1" dirty="0" smtClean="0">
                <a:solidFill>
                  <a:srgbClr val="C00000"/>
                </a:solidFill>
                <a:latin typeface="Arial" charset="0"/>
                <a:cs typeface="Arial" charset="0"/>
              </a:rPr>
              <a:t>Piano Sviluppo Locale</a:t>
            </a:r>
            <a:endParaRPr lang="it-IT" sz="3600" b="1" dirty="0" smtClean="0">
              <a:solidFill>
                <a:srgbClr val="FF0000"/>
              </a:solidFill>
            </a:endParaRPr>
          </a:p>
          <a:p>
            <a:pPr lvl="4">
              <a:buNone/>
            </a:pPr>
            <a:endParaRPr lang="it-IT" sz="2500" b="1" dirty="0" smtClean="0">
              <a:solidFill>
                <a:srgbClr val="FF0000"/>
              </a:solidFill>
            </a:endParaRPr>
          </a:p>
          <a:p>
            <a:pPr lvl="4">
              <a:buNone/>
            </a:pPr>
            <a:endParaRPr lang="it-IT" sz="2500" b="1" dirty="0" smtClean="0">
              <a:solidFill>
                <a:srgbClr val="FF0000"/>
              </a:solidFill>
            </a:endParaRPr>
          </a:p>
          <a:p>
            <a:pPr lvl="4">
              <a:buNone/>
            </a:pPr>
            <a:r>
              <a:rPr lang="it-IT" sz="2500" b="1" dirty="0" err="1" smtClean="0">
                <a:solidFill>
                  <a:srgbClr val="FF0000"/>
                </a:solidFill>
              </a:rPr>
              <a:t>M</a:t>
            </a:r>
            <a:r>
              <a:rPr lang="it-IT" sz="2500" b="1" dirty="0" err="1" smtClean="0"/>
              <a:t>armilla</a:t>
            </a:r>
            <a:r>
              <a:rPr lang="it-IT" sz="2500" b="1" dirty="0" smtClean="0"/>
              <a:t> </a:t>
            </a:r>
          </a:p>
          <a:p>
            <a:pPr lvl="4">
              <a:buNone/>
            </a:pPr>
            <a:r>
              <a:rPr lang="it-IT" sz="2500" b="1" dirty="0" smtClean="0">
                <a:solidFill>
                  <a:srgbClr val="FF0000"/>
                </a:solidFill>
              </a:rPr>
              <a:t>A</a:t>
            </a:r>
            <a:r>
              <a:rPr lang="it-IT" sz="2500" b="1" dirty="0" smtClean="0"/>
              <a:t>mbiente  </a:t>
            </a:r>
          </a:p>
          <a:p>
            <a:pPr lvl="4">
              <a:buNone/>
            </a:pPr>
            <a:r>
              <a:rPr lang="it-IT" sz="2500" b="1" dirty="0" smtClean="0">
                <a:solidFill>
                  <a:srgbClr val="FF0000"/>
                </a:solidFill>
              </a:rPr>
              <a:t>S</a:t>
            </a:r>
            <a:r>
              <a:rPr lang="it-IT" sz="2500" b="1" dirty="0" smtClean="0"/>
              <a:t>viluppo </a:t>
            </a:r>
          </a:p>
          <a:p>
            <a:pPr lvl="4">
              <a:buNone/>
            </a:pPr>
            <a:r>
              <a:rPr lang="it-IT" sz="2500" b="1" dirty="0" smtClean="0">
                <a:solidFill>
                  <a:srgbClr val="FF0000"/>
                </a:solidFill>
              </a:rPr>
              <a:t>S</a:t>
            </a:r>
            <a:r>
              <a:rPr lang="it-IT" sz="2500" b="1" dirty="0" smtClean="0"/>
              <a:t>ostenibile</a:t>
            </a:r>
          </a:p>
          <a:p>
            <a:pPr lvl="4">
              <a:buNone/>
            </a:pPr>
            <a:r>
              <a:rPr lang="it-IT" sz="2500" b="1" dirty="0" smtClean="0">
                <a:solidFill>
                  <a:srgbClr val="FF0000"/>
                </a:solidFill>
              </a:rPr>
              <a:t>A</a:t>
            </a:r>
            <a:r>
              <a:rPr lang="it-IT" sz="2500" b="1" dirty="0" smtClean="0"/>
              <a:t>groalimentare </a:t>
            </a:r>
          </a:p>
          <a:p>
            <a:pPr lvl="4">
              <a:buNone/>
            </a:pPr>
            <a:r>
              <a:rPr lang="it-IT" sz="2500" b="1" dirty="0" smtClean="0">
                <a:solidFill>
                  <a:srgbClr val="FF0000"/>
                </a:solidFill>
              </a:rPr>
              <a:t>I</a:t>
            </a:r>
            <a:r>
              <a:rPr lang="it-IT" sz="2500" b="1" dirty="0" smtClean="0"/>
              <a:t>dentità </a:t>
            </a:r>
          </a:p>
          <a:p>
            <a:pPr lvl="4">
              <a:buNone/>
            </a:pPr>
            <a:r>
              <a:rPr lang="it-IT" sz="2500" b="1" dirty="0" smtClean="0">
                <a:solidFill>
                  <a:srgbClr val="FF0000"/>
                </a:solidFill>
              </a:rPr>
              <a:t>U</a:t>
            </a:r>
            <a:r>
              <a:rPr lang="it-IT" sz="2500" b="1" dirty="0" smtClean="0"/>
              <a:t>nica  </a:t>
            </a:r>
          </a:p>
          <a:p>
            <a:pPr>
              <a:buNone/>
            </a:pPr>
            <a:endParaRPr lang="it-IT" b="1" dirty="0" smtClean="0">
              <a:solidFill>
                <a:srgbClr val="C00000"/>
              </a:solidFill>
              <a:latin typeface="Arial" charset="0"/>
              <a:cs typeface="Arial" charset="0"/>
            </a:endParaRPr>
          </a:p>
          <a:p>
            <a:pPr>
              <a:buNone/>
            </a:pPr>
            <a:endParaRPr lang="it-IT" b="1" dirty="0" smtClean="0">
              <a:solidFill>
                <a:srgbClr val="C00000"/>
              </a:solidFill>
              <a:latin typeface="Arial" charset="0"/>
              <a:cs typeface="Arial" charset="0"/>
            </a:endParaRPr>
          </a:p>
          <a:p>
            <a:pPr>
              <a:buNone/>
            </a:pPr>
            <a:endParaRPr lang="it-IT" b="1" dirty="0" smtClean="0">
              <a:solidFill>
                <a:srgbClr val="C00000"/>
              </a:solidFill>
              <a:latin typeface="Arial" charset="0"/>
              <a:cs typeface="Arial" charset="0"/>
            </a:endParaRPr>
          </a:p>
          <a:p>
            <a:pPr>
              <a:buNone/>
            </a:pPr>
            <a:r>
              <a:rPr lang="it-IT" sz="3600" b="1" dirty="0" smtClean="0">
                <a:latin typeface="Arial" charset="0"/>
                <a:cs typeface="Arial" charset="0"/>
              </a:rPr>
              <a:t/>
            </a:r>
            <a:br>
              <a:rPr lang="it-IT" sz="3600" b="1" dirty="0" smtClean="0">
                <a:latin typeface="Arial" charset="0"/>
                <a:cs typeface="Arial" charset="0"/>
              </a:rPr>
            </a:br>
            <a:endParaRPr lang="it-IT" sz="3600" b="1" dirty="0" smtClean="0">
              <a:latin typeface="Arial" charset="0"/>
              <a:cs typeface="Arial" charset="0"/>
            </a:endParaRPr>
          </a:p>
          <a:p>
            <a:pPr lvl="4">
              <a:buNone/>
            </a:pPr>
            <a:r>
              <a:rPr lang="it-IT" b="1" dirty="0" smtClean="0"/>
              <a:t/>
            </a:r>
            <a:br>
              <a:rPr lang="it-IT" b="1" dirty="0" smtClean="0"/>
            </a:b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" dur="8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5" dur="8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8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9" dur="8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0" dur="8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8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4" dur="8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5" dur="8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8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9" dur="8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0" dur="8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8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4" dur="80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5" dur="80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80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9" dur="80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0" dur="80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80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olo 1"/>
          <p:cNvSpPr>
            <a:spLocks noGrp="1"/>
          </p:cNvSpPr>
          <p:nvPr>
            <p:ph type="ctrTitle"/>
          </p:nvPr>
        </p:nvSpPr>
        <p:spPr>
          <a:xfrm>
            <a:off x="0" y="0"/>
            <a:ext cx="9906000" cy="1371600"/>
          </a:xfrm>
          <a:solidFill>
            <a:schemeClr val="tx1"/>
          </a:solidFill>
        </p:spPr>
        <p:txBody>
          <a:bodyPr/>
          <a:lstStyle/>
          <a:p>
            <a:pPr algn="r" eaLnBrk="1" hangingPunct="1"/>
            <a:r>
              <a:rPr lang="it-IT" sz="37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Valorizzazione del capitale </a:t>
            </a:r>
            <a:r>
              <a:rPr lang="it-IT" sz="3700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identitario</a:t>
            </a:r>
            <a:r>
              <a:rPr lang="it-IT" sz="34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/>
            </a:r>
            <a:br>
              <a:rPr lang="it-IT" sz="3400" dirty="0" smtClean="0">
                <a:solidFill>
                  <a:schemeClr val="bg1"/>
                </a:solidFill>
                <a:latin typeface="Arial" charset="0"/>
                <a:cs typeface="Arial" charset="0"/>
              </a:rPr>
            </a:br>
            <a:r>
              <a:rPr lang="it-IT" sz="2500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obiettivo specifico 4</a:t>
            </a:r>
          </a:p>
        </p:txBody>
      </p:sp>
      <p:sp>
        <p:nvSpPr>
          <p:cNvPr id="4099" name="Sottotitolo 2"/>
          <p:cNvSpPr>
            <a:spLocks noGrp="1"/>
          </p:cNvSpPr>
          <p:nvPr>
            <p:ph type="subTitle" idx="1"/>
          </p:nvPr>
        </p:nvSpPr>
        <p:spPr>
          <a:xfrm>
            <a:off x="0" y="1371600"/>
            <a:ext cx="9906000" cy="5486400"/>
          </a:xfrm>
          <a:solidFill>
            <a:srgbClr val="800000"/>
          </a:solidFill>
        </p:spPr>
        <p:txBody>
          <a:bodyPr/>
          <a:lstStyle/>
          <a:p>
            <a:pPr algn="l"/>
            <a:endParaRPr lang="it-IT" sz="2500" b="1" dirty="0" smtClean="0">
              <a:solidFill>
                <a:schemeClr val="tx1"/>
              </a:solidFill>
            </a:endParaRPr>
          </a:p>
          <a:p>
            <a:pPr algn="l"/>
            <a:r>
              <a:rPr lang="it-IT" sz="2500" b="1" dirty="0" smtClean="0">
                <a:solidFill>
                  <a:schemeClr val="tx1"/>
                </a:solidFill>
              </a:rPr>
              <a:t>Misura 313 - Servizi per l’economia e la popolazione Rurale</a:t>
            </a:r>
          </a:p>
          <a:p>
            <a:pPr algn="l"/>
            <a:r>
              <a:rPr lang="it-IT" sz="2500" dirty="0" smtClean="0">
                <a:solidFill>
                  <a:schemeClr val="bg1"/>
                </a:solidFill>
              </a:rPr>
              <a:t>azione  1, azione  2, azione 3, azione 4                                   € 1.030.500,00</a:t>
            </a:r>
          </a:p>
          <a:p>
            <a:pPr algn="l"/>
            <a:endParaRPr lang="it-IT" sz="2500" dirty="0" smtClean="0">
              <a:solidFill>
                <a:schemeClr val="bg1"/>
              </a:solidFill>
            </a:endParaRPr>
          </a:p>
          <a:p>
            <a:pPr algn="l"/>
            <a:r>
              <a:rPr lang="it-IT" sz="2500" b="1" dirty="0" smtClean="0">
                <a:solidFill>
                  <a:schemeClr val="tx1"/>
                </a:solidFill>
              </a:rPr>
              <a:t>Misura 322  Sviluppo e rinnovamento dei villaggi </a:t>
            </a:r>
          </a:p>
          <a:p>
            <a:pPr algn="l"/>
            <a:r>
              <a:rPr lang="it-IT" sz="2500" dirty="0" smtClean="0">
                <a:solidFill>
                  <a:schemeClr val="bg1"/>
                </a:solidFill>
              </a:rPr>
              <a:t>azione 1, 2                                                                                    €     665.000,00</a:t>
            </a:r>
          </a:p>
          <a:p>
            <a:pPr algn="l"/>
            <a:endParaRPr lang="it-IT" sz="2500" dirty="0" smtClean="0">
              <a:solidFill>
                <a:schemeClr val="bg1"/>
              </a:solidFill>
            </a:endParaRPr>
          </a:p>
          <a:p>
            <a:pPr algn="l"/>
            <a:r>
              <a:rPr lang="it-IT" sz="2500" b="1" dirty="0" smtClean="0">
                <a:solidFill>
                  <a:schemeClr val="tx1"/>
                </a:solidFill>
              </a:rPr>
              <a:t>Misura 323</a:t>
            </a:r>
            <a:r>
              <a:rPr lang="it-IT" sz="2500" b="1" dirty="0" smtClean="0"/>
              <a:t> </a:t>
            </a:r>
            <a:r>
              <a:rPr lang="it-IT" sz="2500" b="1" dirty="0" smtClean="0">
                <a:solidFill>
                  <a:schemeClr val="tx1"/>
                </a:solidFill>
              </a:rPr>
              <a:t>Sviluppo e rinnovamento dei villaggi </a:t>
            </a:r>
          </a:p>
          <a:p>
            <a:pPr algn="l"/>
            <a:r>
              <a:rPr lang="it-IT" sz="2500" dirty="0" smtClean="0">
                <a:solidFill>
                  <a:schemeClr val="bg1"/>
                </a:solidFill>
              </a:rPr>
              <a:t>azione 2, 3                                                                                    €     821.000,00</a:t>
            </a:r>
          </a:p>
          <a:p>
            <a:pPr algn="l"/>
            <a:endParaRPr lang="it-IT" sz="1900" dirty="0" smtClean="0">
              <a:solidFill>
                <a:schemeClr val="tx1"/>
              </a:solidFill>
            </a:endParaRPr>
          </a:p>
          <a:p>
            <a:pPr algn="l"/>
            <a:endParaRPr lang="it-IT" sz="1900" dirty="0" smtClean="0">
              <a:solidFill>
                <a:schemeClr val="tx1"/>
              </a:solidFill>
            </a:endParaRPr>
          </a:p>
          <a:p>
            <a:pPr marL="538684" indent="-538684" algn="l" eaLnBrk="1" fontAlgn="auto" hangingPunct="1">
              <a:spcAft>
                <a:spcPts val="0"/>
              </a:spcAft>
              <a:defRPr/>
            </a:pPr>
            <a:endParaRPr lang="it-IT" sz="2900" b="1" dirty="0" smtClean="0">
              <a:solidFill>
                <a:schemeClr val="tx1"/>
              </a:solidFill>
            </a:endParaRPr>
          </a:p>
          <a:p>
            <a:pPr marL="538684" indent="-538684" algn="l" eaLnBrk="1" fontAlgn="auto" hangingPunct="1">
              <a:spcAft>
                <a:spcPts val="0"/>
              </a:spcAft>
              <a:defRPr/>
            </a:pPr>
            <a:endParaRPr lang="it-IT" sz="2900" dirty="0" smtClean="0">
              <a:solidFill>
                <a:schemeClr val="bg1"/>
              </a:solidFill>
            </a:endParaRPr>
          </a:p>
          <a:p>
            <a:pPr marL="538684" indent="-538684" algn="l" eaLnBrk="1" fontAlgn="auto" hangingPunct="1">
              <a:spcAft>
                <a:spcPts val="0"/>
              </a:spcAft>
              <a:defRPr/>
            </a:pPr>
            <a:endParaRPr lang="it-IT" sz="2900" b="1" dirty="0" smtClean="0">
              <a:solidFill>
                <a:schemeClr val="bg1"/>
              </a:solidFill>
              <a:latin typeface="Arial"/>
              <a:cs typeface="Arial"/>
            </a:endParaRPr>
          </a:p>
          <a:p>
            <a:pPr algn="l" eaLnBrk="1" fontAlgn="auto" hangingPunct="1">
              <a:spcAft>
                <a:spcPts val="0"/>
              </a:spcAft>
              <a:defRPr/>
            </a:pPr>
            <a:endParaRPr lang="it-IT" b="1" dirty="0" smtClean="0">
              <a:solidFill>
                <a:schemeClr val="bg1"/>
              </a:solidFill>
              <a:latin typeface="Arial"/>
              <a:cs typeface="Arial"/>
            </a:endParaRPr>
          </a:p>
          <a:p>
            <a:pPr marL="538684" indent="-538684" algn="l" eaLnBrk="1" hangingPunct="1"/>
            <a:endParaRPr lang="it-IT" b="1" dirty="0" smtClean="0">
              <a:solidFill>
                <a:schemeClr val="bg1"/>
              </a:solidFill>
            </a:endParaRPr>
          </a:p>
          <a:p>
            <a:pPr marL="538684" indent="-538684" algn="l" eaLnBrk="1" hangingPunct="1"/>
            <a:endParaRPr lang="it-IT" b="1" dirty="0" smtClean="0">
              <a:solidFill>
                <a:schemeClr val="bg1"/>
              </a:solidFill>
            </a:endParaRPr>
          </a:p>
          <a:p>
            <a:pPr marL="538684" indent="-538684" algn="l" eaLnBrk="1" hangingPunct="1"/>
            <a:endParaRPr lang="it-IT" b="1" dirty="0" smtClean="0">
              <a:solidFill>
                <a:schemeClr val="bg1"/>
              </a:solidFill>
            </a:endParaRPr>
          </a:p>
          <a:p>
            <a:pPr marL="538684" indent="-538684" eaLnBrk="1" hangingPunct="1"/>
            <a:endParaRPr lang="it-IT" b="1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olo 1"/>
          <p:cNvSpPr>
            <a:spLocks noGrp="1"/>
          </p:cNvSpPr>
          <p:nvPr>
            <p:ph type="ctrTitle"/>
          </p:nvPr>
        </p:nvSpPr>
        <p:spPr>
          <a:xfrm>
            <a:off x="0" y="0"/>
            <a:ext cx="9906000" cy="1371600"/>
          </a:xfrm>
          <a:solidFill>
            <a:schemeClr val="tx1"/>
          </a:solidFill>
        </p:spPr>
        <p:txBody>
          <a:bodyPr/>
          <a:lstStyle/>
          <a:p>
            <a:pPr algn="r" eaLnBrk="1" hangingPunct="1"/>
            <a:r>
              <a:rPr lang="it-IT" sz="37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Finanziamenti rivolti ai privati</a:t>
            </a:r>
            <a:br>
              <a:rPr lang="it-IT" sz="3700" dirty="0" smtClean="0">
                <a:solidFill>
                  <a:schemeClr val="bg1"/>
                </a:solidFill>
                <a:latin typeface="Arial" charset="0"/>
                <a:cs typeface="Arial" charset="0"/>
              </a:rPr>
            </a:br>
            <a:r>
              <a:rPr lang="it-IT" sz="2500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obiettivo specifico 4</a:t>
            </a:r>
          </a:p>
        </p:txBody>
      </p:sp>
      <p:sp>
        <p:nvSpPr>
          <p:cNvPr id="4099" name="Sottotitolo 2"/>
          <p:cNvSpPr>
            <a:spLocks noGrp="1"/>
          </p:cNvSpPr>
          <p:nvPr>
            <p:ph type="subTitle" idx="1"/>
          </p:nvPr>
        </p:nvSpPr>
        <p:spPr>
          <a:xfrm>
            <a:off x="0" y="1371600"/>
            <a:ext cx="9906000" cy="5486400"/>
          </a:xfrm>
          <a:solidFill>
            <a:srgbClr val="800000"/>
          </a:solidFill>
        </p:spPr>
        <p:txBody>
          <a:bodyPr/>
          <a:lstStyle/>
          <a:p>
            <a:pPr algn="l"/>
            <a:endParaRPr lang="it-IT" sz="3700" b="1" dirty="0" smtClean="0">
              <a:solidFill>
                <a:schemeClr val="bg1"/>
              </a:solidFill>
            </a:endParaRPr>
          </a:p>
          <a:p>
            <a:pPr algn="l"/>
            <a:r>
              <a:rPr lang="it-IT" sz="3700" b="1" dirty="0" smtClean="0">
                <a:solidFill>
                  <a:schemeClr val="tx1"/>
                </a:solidFill>
              </a:rPr>
              <a:t>finanziamento pubblico                </a:t>
            </a:r>
            <a:r>
              <a:rPr lang="it-IT" sz="3700" b="1" dirty="0" smtClean="0">
                <a:solidFill>
                  <a:schemeClr val="bg1"/>
                </a:solidFill>
              </a:rPr>
              <a:t>€ 2.516.166,00 </a:t>
            </a:r>
          </a:p>
          <a:p>
            <a:pPr algn="l"/>
            <a:endParaRPr lang="it-IT" sz="3700" b="1" dirty="0" smtClean="0">
              <a:solidFill>
                <a:schemeClr val="tx1"/>
              </a:solidFill>
            </a:endParaRPr>
          </a:p>
          <a:p>
            <a:pPr algn="l"/>
            <a:r>
              <a:rPr lang="it-IT" sz="3700" b="1" dirty="0" smtClean="0">
                <a:solidFill>
                  <a:schemeClr val="tx1"/>
                </a:solidFill>
              </a:rPr>
              <a:t>risorse soggetti privati                   </a:t>
            </a:r>
            <a:r>
              <a:rPr lang="it-IT" sz="3700" b="1" dirty="0" smtClean="0">
                <a:solidFill>
                  <a:schemeClr val="bg1"/>
                </a:solidFill>
              </a:rPr>
              <a:t>€ 1.080.500,00</a:t>
            </a:r>
            <a:endParaRPr lang="it-IT" sz="3700" b="1" dirty="0" smtClean="0">
              <a:solidFill>
                <a:schemeClr val="tx1"/>
              </a:solidFill>
            </a:endParaRPr>
          </a:p>
          <a:p>
            <a:pPr algn="l"/>
            <a:r>
              <a:rPr lang="it-IT" sz="3700" b="1" dirty="0" smtClean="0">
                <a:solidFill>
                  <a:schemeClr val="tx1"/>
                </a:solidFill>
              </a:rPr>
              <a:t>risorse enti pubblici                       </a:t>
            </a:r>
            <a:r>
              <a:rPr lang="it-IT" sz="3700" b="1" dirty="0" smtClean="0">
                <a:solidFill>
                  <a:schemeClr val="bg1"/>
                </a:solidFill>
              </a:rPr>
              <a:t>€</a:t>
            </a:r>
            <a:r>
              <a:rPr lang="it-IT" sz="3700" dirty="0" smtClean="0"/>
              <a:t> </a:t>
            </a:r>
            <a:r>
              <a:rPr lang="it-IT" sz="3700" b="1" dirty="0" smtClean="0">
                <a:solidFill>
                  <a:schemeClr val="bg1"/>
                </a:solidFill>
              </a:rPr>
              <a:t>1.436.000,00</a:t>
            </a:r>
          </a:p>
          <a:p>
            <a:pPr algn="l"/>
            <a:endParaRPr lang="it-IT" sz="3700" b="1" dirty="0" smtClean="0">
              <a:solidFill>
                <a:schemeClr val="tx1"/>
              </a:solidFill>
            </a:endParaRPr>
          </a:p>
          <a:p>
            <a:pPr algn="l"/>
            <a:r>
              <a:rPr lang="it-IT" sz="3700" b="1" dirty="0" smtClean="0">
                <a:solidFill>
                  <a:schemeClr val="tx1"/>
                </a:solidFill>
              </a:rPr>
              <a:t>risorse attivate                                </a:t>
            </a:r>
            <a:r>
              <a:rPr lang="it-IT" sz="3700" b="1" dirty="0" smtClean="0">
                <a:solidFill>
                  <a:schemeClr val="bg1"/>
                </a:solidFill>
              </a:rPr>
              <a:t>€ 1.080.500,00 </a:t>
            </a:r>
          </a:p>
          <a:p>
            <a:pPr algn="l"/>
            <a:r>
              <a:rPr lang="it-IT" sz="3700" b="1" dirty="0" smtClean="0">
                <a:solidFill>
                  <a:schemeClr val="bg1"/>
                </a:solidFill>
              </a:rPr>
              <a:t>                          </a:t>
            </a:r>
          </a:p>
          <a:p>
            <a:pPr algn="l"/>
            <a:endParaRPr lang="it-IT" sz="1900" dirty="0" smtClean="0">
              <a:solidFill>
                <a:schemeClr val="tx1"/>
              </a:solidFill>
            </a:endParaRPr>
          </a:p>
          <a:p>
            <a:pPr algn="l"/>
            <a:endParaRPr lang="it-IT" sz="1900" dirty="0" smtClean="0">
              <a:solidFill>
                <a:schemeClr val="tx1"/>
              </a:solidFill>
            </a:endParaRPr>
          </a:p>
          <a:p>
            <a:pPr marL="538684" indent="-538684" algn="l" eaLnBrk="1" fontAlgn="auto" hangingPunct="1">
              <a:spcAft>
                <a:spcPts val="0"/>
              </a:spcAft>
              <a:defRPr/>
            </a:pPr>
            <a:endParaRPr lang="it-IT" sz="2900" b="1" dirty="0" smtClean="0">
              <a:solidFill>
                <a:schemeClr val="tx1"/>
              </a:solidFill>
            </a:endParaRPr>
          </a:p>
          <a:p>
            <a:pPr marL="538684" indent="-538684" algn="l" eaLnBrk="1" fontAlgn="auto" hangingPunct="1">
              <a:spcAft>
                <a:spcPts val="0"/>
              </a:spcAft>
              <a:defRPr/>
            </a:pPr>
            <a:endParaRPr lang="it-IT" sz="2900" dirty="0" smtClean="0">
              <a:solidFill>
                <a:schemeClr val="bg1"/>
              </a:solidFill>
            </a:endParaRPr>
          </a:p>
          <a:p>
            <a:pPr marL="538684" indent="-538684" algn="l" eaLnBrk="1" fontAlgn="auto" hangingPunct="1">
              <a:spcAft>
                <a:spcPts val="0"/>
              </a:spcAft>
              <a:defRPr/>
            </a:pPr>
            <a:endParaRPr lang="it-IT" sz="2900" b="1" dirty="0" smtClean="0">
              <a:solidFill>
                <a:schemeClr val="bg1"/>
              </a:solidFill>
              <a:latin typeface="Arial"/>
              <a:cs typeface="Arial"/>
            </a:endParaRPr>
          </a:p>
          <a:p>
            <a:pPr algn="l" eaLnBrk="1" fontAlgn="auto" hangingPunct="1">
              <a:spcAft>
                <a:spcPts val="0"/>
              </a:spcAft>
              <a:defRPr/>
            </a:pPr>
            <a:endParaRPr lang="it-IT" b="1" dirty="0" smtClean="0">
              <a:solidFill>
                <a:schemeClr val="bg1"/>
              </a:solidFill>
              <a:latin typeface="Arial"/>
              <a:cs typeface="Arial"/>
            </a:endParaRPr>
          </a:p>
          <a:p>
            <a:pPr marL="538684" indent="-538684" algn="l" eaLnBrk="1" hangingPunct="1"/>
            <a:endParaRPr lang="it-IT" b="1" dirty="0" smtClean="0">
              <a:solidFill>
                <a:schemeClr val="bg1"/>
              </a:solidFill>
            </a:endParaRPr>
          </a:p>
          <a:p>
            <a:pPr marL="538684" indent="-538684" algn="l" eaLnBrk="1" hangingPunct="1"/>
            <a:endParaRPr lang="it-IT" b="1" dirty="0" smtClean="0">
              <a:solidFill>
                <a:schemeClr val="bg1"/>
              </a:solidFill>
            </a:endParaRPr>
          </a:p>
          <a:p>
            <a:pPr marL="538684" indent="-538684" algn="l" eaLnBrk="1" hangingPunct="1"/>
            <a:endParaRPr lang="it-IT" b="1" dirty="0" smtClean="0">
              <a:solidFill>
                <a:schemeClr val="bg1"/>
              </a:solidFill>
            </a:endParaRPr>
          </a:p>
          <a:p>
            <a:pPr marL="538684" indent="-538684" eaLnBrk="1" hangingPunct="1"/>
            <a:endParaRPr lang="it-IT" b="1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olo 1"/>
          <p:cNvSpPr>
            <a:spLocks noGrp="1"/>
          </p:cNvSpPr>
          <p:nvPr>
            <p:ph type="ctrTitle"/>
          </p:nvPr>
        </p:nvSpPr>
        <p:spPr>
          <a:xfrm>
            <a:off x="0" y="0"/>
            <a:ext cx="9906000" cy="1371600"/>
          </a:xfrm>
          <a:solidFill>
            <a:schemeClr val="tx1"/>
          </a:solidFill>
        </p:spPr>
        <p:txBody>
          <a:bodyPr/>
          <a:lstStyle/>
          <a:p>
            <a:pPr algn="r" eaLnBrk="1" hangingPunct="1"/>
            <a:r>
              <a:rPr lang="it-IT" sz="37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Azioni di sistema </a:t>
            </a:r>
            <a:endParaRPr lang="it-IT" sz="2500" dirty="0" smtClean="0">
              <a:solidFill>
                <a:srgbClr val="FF0000"/>
              </a:solidFill>
              <a:latin typeface="Arial" charset="0"/>
              <a:cs typeface="Arial" charset="0"/>
            </a:endParaRPr>
          </a:p>
        </p:txBody>
      </p:sp>
      <p:sp>
        <p:nvSpPr>
          <p:cNvPr id="4099" name="Sottotitolo 2"/>
          <p:cNvSpPr>
            <a:spLocks noGrp="1"/>
          </p:cNvSpPr>
          <p:nvPr>
            <p:ph type="subTitle" idx="1"/>
          </p:nvPr>
        </p:nvSpPr>
        <p:spPr>
          <a:xfrm>
            <a:off x="0" y="1371600"/>
            <a:ext cx="9906000" cy="5486400"/>
          </a:xfrm>
          <a:solidFill>
            <a:srgbClr val="800000"/>
          </a:solidFill>
        </p:spPr>
        <p:txBody>
          <a:bodyPr/>
          <a:lstStyle/>
          <a:p>
            <a:pPr marL="778099" indent="-778099" algn="l"/>
            <a:endParaRPr lang="it-IT" sz="3700" b="1" dirty="0" smtClean="0">
              <a:solidFill>
                <a:schemeClr val="tx1"/>
              </a:solidFill>
            </a:endParaRPr>
          </a:p>
          <a:p>
            <a:pPr marL="778099" indent="-778099" algn="l"/>
            <a:r>
              <a:rPr lang="it-IT" sz="3700" b="1" dirty="0" smtClean="0">
                <a:solidFill>
                  <a:schemeClr val="tx1"/>
                </a:solidFill>
              </a:rPr>
              <a:t>1.    Le forme di evoluzione del territorio</a:t>
            </a:r>
          </a:p>
          <a:p>
            <a:pPr marL="778099" indent="-778099" algn="r"/>
            <a:r>
              <a:rPr lang="it-IT" sz="3700" b="1" dirty="0" smtClean="0">
                <a:solidFill>
                  <a:schemeClr val="bg1"/>
                </a:solidFill>
              </a:rPr>
              <a:t>€ 500.000</a:t>
            </a:r>
          </a:p>
          <a:p>
            <a:pPr marL="778099" indent="-778099" algn="l"/>
            <a:endParaRPr lang="it-IT" sz="3700" b="1" dirty="0" smtClean="0">
              <a:solidFill>
                <a:schemeClr val="tx1"/>
              </a:solidFill>
            </a:endParaRPr>
          </a:p>
          <a:p>
            <a:pPr marL="778099" indent="-778099" algn="l"/>
            <a:r>
              <a:rPr lang="it-IT" sz="3700" b="1" dirty="0" smtClean="0">
                <a:solidFill>
                  <a:schemeClr val="tx1"/>
                </a:solidFill>
              </a:rPr>
              <a:t>2.    Marketing territoriale</a:t>
            </a:r>
          </a:p>
          <a:p>
            <a:pPr marL="778099" indent="-778099" algn="r"/>
            <a:r>
              <a:rPr lang="it-IT" sz="3700" b="1" dirty="0" smtClean="0">
                <a:solidFill>
                  <a:schemeClr val="bg1"/>
                </a:solidFill>
              </a:rPr>
              <a:t>€ 650.000</a:t>
            </a:r>
          </a:p>
          <a:p>
            <a:pPr marL="778099" indent="-778099" algn="l"/>
            <a:endParaRPr lang="it-IT" sz="3700" b="1" dirty="0" smtClean="0">
              <a:solidFill>
                <a:schemeClr val="tx1"/>
              </a:solidFill>
            </a:endParaRPr>
          </a:p>
          <a:p>
            <a:pPr marL="778099" indent="-778099" algn="l">
              <a:buFont typeface="+mj-lt"/>
              <a:buAutoNum type="arabicPeriod"/>
            </a:pPr>
            <a:endParaRPr lang="it-IT" sz="3700" b="1" dirty="0" smtClean="0">
              <a:solidFill>
                <a:schemeClr val="tx1"/>
              </a:solidFill>
            </a:endParaRPr>
          </a:p>
          <a:p>
            <a:pPr marL="778099" indent="-778099" algn="l"/>
            <a:endParaRPr lang="it-IT" sz="3700" b="1" dirty="0" smtClean="0">
              <a:solidFill>
                <a:schemeClr val="bg1"/>
              </a:solidFill>
            </a:endParaRPr>
          </a:p>
          <a:p>
            <a:pPr marL="778099" indent="-778099" algn="l"/>
            <a:endParaRPr lang="it-IT" sz="3700" b="1" dirty="0" smtClean="0">
              <a:solidFill>
                <a:schemeClr val="tx1"/>
              </a:solidFill>
            </a:endParaRPr>
          </a:p>
          <a:p>
            <a:pPr algn="l"/>
            <a:endParaRPr lang="it-IT" sz="3700" b="1" dirty="0" smtClean="0">
              <a:solidFill>
                <a:schemeClr val="bg1"/>
              </a:solidFill>
            </a:endParaRPr>
          </a:p>
          <a:p>
            <a:pPr algn="l"/>
            <a:endParaRPr lang="it-IT" sz="1900" dirty="0" smtClean="0">
              <a:solidFill>
                <a:schemeClr val="tx1"/>
              </a:solidFill>
            </a:endParaRPr>
          </a:p>
          <a:p>
            <a:pPr algn="l"/>
            <a:endParaRPr lang="it-IT" sz="1900" dirty="0" smtClean="0">
              <a:solidFill>
                <a:schemeClr val="tx1"/>
              </a:solidFill>
            </a:endParaRPr>
          </a:p>
          <a:p>
            <a:pPr marL="538684" indent="-538684" algn="l" eaLnBrk="1" fontAlgn="auto" hangingPunct="1">
              <a:spcAft>
                <a:spcPts val="0"/>
              </a:spcAft>
              <a:defRPr/>
            </a:pPr>
            <a:endParaRPr lang="it-IT" sz="2900" b="1" dirty="0" smtClean="0">
              <a:solidFill>
                <a:schemeClr val="tx1"/>
              </a:solidFill>
            </a:endParaRPr>
          </a:p>
          <a:p>
            <a:pPr marL="538684" indent="-538684" algn="l" eaLnBrk="1" fontAlgn="auto" hangingPunct="1">
              <a:spcAft>
                <a:spcPts val="0"/>
              </a:spcAft>
              <a:defRPr/>
            </a:pPr>
            <a:endParaRPr lang="it-IT" sz="2900" dirty="0" smtClean="0">
              <a:solidFill>
                <a:schemeClr val="bg1"/>
              </a:solidFill>
            </a:endParaRPr>
          </a:p>
          <a:p>
            <a:pPr marL="538684" indent="-538684" algn="l" eaLnBrk="1" fontAlgn="auto" hangingPunct="1">
              <a:spcAft>
                <a:spcPts val="0"/>
              </a:spcAft>
              <a:defRPr/>
            </a:pPr>
            <a:endParaRPr lang="it-IT" sz="2900" b="1" dirty="0" smtClean="0">
              <a:solidFill>
                <a:schemeClr val="bg1"/>
              </a:solidFill>
              <a:latin typeface="Arial"/>
              <a:cs typeface="Arial"/>
            </a:endParaRPr>
          </a:p>
          <a:p>
            <a:pPr algn="l" eaLnBrk="1" fontAlgn="auto" hangingPunct="1">
              <a:spcAft>
                <a:spcPts val="0"/>
              </a:spcAft>
              <a:defRPr/>
            </a:pPr>
            <a:endParaRPr lang="it-IT" b="1" dirty="0" smtClean="0">
              <a:solidFill>
                <a:schemeClr val="bg1"/>
              </a:solidFill>
              <a:latin typeface="Arial"/>
              <a:cs typeface="Arial"/>
            </a:endParaRPr>
          </a:p>
          <a:p>
            <a:pPr marL="538684" indent="-538684" algn="l" eaLnBrk="1" hangingPunct="1"/>
            <a:endParaRPr lang="it-IT" b="1" dirty="0" smtClean="0">
              <a:solidFill>
                <a:schemeClr val="bg1"/>
              </a:solidFill>
            </a:endParaRPr>
          </a:p>
          <a:p>
            <a:pPr marL="538684" indent="-538684" algn="l" eaLnBrk="1" hangingPunct="1"/>
            <a:endParaRPr lang="it-IT" b="1" dirty="0" smtClean="0">
              <a:solidFill>
                <a:schemeClr val="bg1"/>
              </a:solidFill>
            </a:endParaRPr>
          </a:p>
          <a:p>
            <a:pPr marL="538684" indent="-538684" algn="l" eaLnBrk="1" hangingPunct="1"/>
            <a:endParaRPr lang="it-IT" b="1" dirty="0" smtClean="0">
              <a:solidFill>
                <a:schemeClr val="bg1"/>
              </a:solidFill>
            </a:endParaRPr>
          </a:p>
          <a:p>
            <a:pPr marL="538684" indent="-538684" eaLnBrk="1" hangingPunct="1"/>
            <a:endParaRPr lang="it-IT" b="1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olo 1"/>
          <p:cNvSpPr>
            <a:spLocks noGrp="1"/>
          </p:cNvSpPr>
          <p:nvPr>
            <p:ph type="ctrTitle"/>
          </p:nvPr>
        </p:nvSpPr>
        <p:spPr>
          <a:xfrm>
            <a:off x="0" y="0"/>
            <a:ext cx="9906000" cy="1600200"/>
          </a:xfrm>
          <a:solidFill>
            <a:schemeClr val="tx1"/>
          </a:solidFill>
        </p:spPr>
        <p:txBody>
          <a:bodyPr/>
          <a:lstStyle/>
          <a:p>
            <a:pPr algn="r" eaLnBrk="1" hangingPunct="1"/>
            <a:r>
              <a:rPr lang="it-IT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/>
            </a:r>
            <a:br>
              <a:rPr lang="it-IT" dirty="0" smtClean="0">
                <a:solidFill>
                  <a:schemeClr val="bg1"/>
                </a:solidFill>
                <a:latin typeface="Arial" charset="0"/>
                <a:cs typeface="Arial" charset="0"/>
              </a:rPr>
            </a:br>
            <a:r>
              <a:rPr lang="it-IT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Piano di Sviluppo Locale</a:t>
            </a:r>
            <a:br>
              <a:rPr lang="it-IT" dirty="0" smtClean="0">
                <a:solidFill>
                  <a:schemeClr val="bg1"/>
                </a:solidFill>
                <a:latin typeface="Arial" charset="0"/>
                <a:cs typeface="Arial" charset="0"/>
              </a:rPr>
            </a:br>
            <a:r>
              <a:rPr lang="it-IT" sz="3400" b="1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obiettivi</a:t>
            </a:r>
            <a:br>
              <a:rPr lang="it-IT" sz="3400" b="1" dirty="0" smtClean="0">
                <a:solidFill>
                  <a:srgbClr val="FF0000"/>
                </a:solidFill>
                <a:latin typeface="Arial" charset="0"/>
                <a:cs typeface="Arial" charset="0"/>
              </a:rPr>
            </a:br>
            <a:endParaRPr lang="it-IT" sz="3400" dirty="0" smtClean="0">
              <a:solidFill>
                <a:srgbClr val="FF0000"/>
              </a:solidFill>
              <a:latin typeface="Arial" charset="0"/>
              <a:cs typeface="Arial" charset="0"/>
            </a:endParaRPr>
          </a:p>
        </p:txBody>
      </p:sp>
      <p:sp>
        <p:nvSpPr>
          <p:cNvPr id="3075" name="Sottotitolo 2"/>
          <p:cNvSpPr>
            <a:spLocks noGrp="1"/>
          </p:cNvSpPr>
          <p:nvPr>
            <p:ph type="subTitle" idx="1"/>
          </p:nvPr>
        </p:nvSpPr>
        <p:spPr>
          <a:xfrm>
            <a:off x="0" y="1600200"/>
            <a:ext cx="9906000" cy="5257800"/>
          </a:xfrm>
          <a:solidFill>
            <a:srgbClr val="800000"/>
          </a:solidFill>
        </p:spPr>
        <p:txBody>
          <a:bodyPr/>
          <a:lstStyle/>
          <a:p>
            <a:pPr marL="359122" lvl="1" indent="-359122" algn="l"/>
            <a:r>
              <a:rPr lang="it-IT" sz="4600" b="1" dirty="0" smtClean="0">
                <a:solidFill>
                  <a:schemeClr val="bg1"/>
                </a:solidFill>
              </a:rPr>
              <a:t> </a:t>
            </a:r>
            <a:endParaRPr lang="it-IT" sz="1300" b="1" dirty="0" smtClean="0">
              <a:solidFill>
                <a:schemeClr val="bg1"/>
              </a:solidFill>
            </a:endParaRPr>
          </a:p>
          <a:p>
            <a:pPr marL="538684" indent="-538684" algn="l" eaLnBrk="1" hangingPunct="1"/>
            <a:endParaRPr lang="it-IT" sz="2900" b="1" dirty="0" smtClean="0">
              <a:solidFill>
                <a:schemeClr val="bg1"/>
              </a:solidFill>
            </a:endParaRPr>
          </a:p>
          <a:p>
            <a:pPr marL="538684" indent="-538684" algn="l" eaLnBrk="1" hangingPunct="1"/>
            <a:endParaRPr lang="it-IT" sz="2900" b="1" dirty="0" smtClean="0">
              <a:solidFill>
                <a:schemeClr val="bg1"/>
              </a:solidFill>
            </a:endParaRPr>
          </a:p>
          <a:p>
            <a:pPr marL="538684" indent="-538684" algn="l" eaLnBrk="1" hangingPunct="1"/>
            <a:endParaRPr lang="it-IT" sz="2900" b="1" dirty="0" smtClean="0">
              <a:solidFill>
                <a:schemeClr val="bg1"/>
              </a:solidFill>
            </a:endParaRPr>
          </a:p>
        </p:txBody>
      </p:sp>
      <p:sp>
        <p:nvSpPr>
          <p:cNvPr id="5" name="Rettangolo arrotondato 4"/>
          <p:cNvSpPr/>
          <p:nvPr/>
        </p:nvSpPr>
        <p:spPr>
          <a:xfrm>
            <a:off x="428497" y="2924945"/>
            <a:ext cx="3510390" cy="2304256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95766" tIns="47882" rIns="95766" bIns="47882" rtlCol="0" anchor="ctr"/>
          <a:lstStyle/>
          <a:p>
            <a:pPr algn="ctr"/>
            <a:r>
              <a:rPr lang="it-IT" dirty="0" smtClean="0">
                <a:solidFill>
                  <a:schemeClr val="tx1"/>
                </a:solidFill>
              </a:rPr>
              <a:t>Obiettivo generale</a:t>
            </a:r>
          </a:p>
          <a:p>
            <a:pPr algn="ctr"/>
            <a:r>
              <a:rPr lang="it-IT" b="1" dirty="0" smtClean="0">
                <a:solidFill>
                  <a:schemeClr val="tx1"/>
                </a:solidFill>
              </a:rPr>
              <a:t>Rafforzare l’</a:t>
            </a:r>
            <a:r>
              <a:rPr lang="it-IT" b="1" dirty="0" err="1" smtClean="0">
                <a:solidFill>
                  <a:schemeClr val="tx1"/>
                </a:solidFill>
              </a:rPr>
              <a:t>identintità</a:t>
            </a:r>
            <a:r>
              <a:rPr lang="it-IT" b="1" dirty="0" smtClean="0">
                <a:solidFill>
                  <a:schemeClr val="tx1"/>
                </a:solidFill>
              </a:rPr>
              <a:t> dell’area del Gal ed aumentare la sua </a:t>
            </a:r>
            <a:r>
              <a:rPr lang="it-IT" b="1" dirty="0" err="1" smtClean="0">
                <a:solidFill>
                  <a:schemeClr val="tx1"/>
                </a:solidFill>
              </a:rPr>
              <a:t>attrattività</a:t>
            </a:r>
            <a:r>
              <a:rPr lang="it-IT" b="1" dirty="0" smtClean="0">
                <a:solidFill>
                  <a:schemeClr val="tx1"/>
                </a:solidFill>
              </a:rPr>
              <a:t> come luogo di residenza, produzione e turismo</a:t>
            </a:r>
          </a:p>
          <a:p>
            <a:pPr algn="ctr"/>
            <a:endParaRPr lang="it-IT" dirty="0">
              <a:solidFill>
                <a:schemeClr val="bg1"/>
              </a:solidFill>
            </a:endParaRPr>
          </a:p>
        </p:txBody>
      </p:sp>
      <p:cxnSp>
        <p:nvCxnSpPr>
          <p:cNvPr id="9" name="Connettore 2 8"/>
          <p:cNvCxnSpPr/>
          <p:nvPr/>
        </p:nvCxnSpPr>
        <p:spPr>
          <a:xfrm>
            <a:off x="4445944" y="4368888"/>
            <a:ext cx="1443160" cy="356265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Connettore 2 10"/>
          <p:cNvCxnSpPr/>
          <p:nvPr/>
        </p:nvCxnSpPr>
        <p:spPr>
          <a:xfrm flipV="1">
            <a:off x="4328933" y="2708920"/>
            <a:ext cx="1092121" cy="504056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Connettore 2 12"/>
          <p:cNvCxnSpPr/>
          <p:nvPr/>
        </p:nvCxnSpPr>
        <p:spPr>
          <a:xfrm flipV="1">
            <a:off x="4445944" y="3717035"/>
            <a:ext cx="1443160" cy="144016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Connettore 2 14"/>
          <p:cNvCxnSpPr/>
          <p:nvPr/>
        </p:nvCxnSpPr>
        <p:spPr>
          <a:xfrm>
            <a:off x="4328933" y="5013177"/>
            <a:ext cx="1560173" cy="720080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CasellaDiTesto 26"/>
          <p:cNvSpPr txBox="1"/>
          <p:nvPr/>
        </p:nvSpPr>
        <p:spPr>
          <a:xfrm>
            <a:off x="5421052" y="1909284"/>
            <a:ext cx="2574286" cy="1204695"/>
          </a:xfrm>
          <a:prstGeom prst="rect">
            <a:avLst/>
          </a:prstGeom>
          <a:noFill/>
        </p:spPr>
        <p:txBody>
          <a:bodyPr wrap="square" lIns="95766" tIns="47882" rIns="95766" bIns="47882" rtlCol="0">
            <a:spAutoFit/>
          </a:bodyPr>
          <a:lstStyle/>
          <a:p>
            <a:pPr algn="r"/>
            <a:r>
              <a:rPr lang="it-IT" b="1" dirty="0" smtClean="0"/>
              <a:t>Obiettivo specifico 1</a:t>
            </a:r>
          </a:p>
          <a:p>
            <a:pPr algn="r"/>
            <a:r>
              <a:rPr lang="it-IT" b="1" dirty="0" smtClean="0">
                <a:solidFill>
                  <a:schemeClr val="bg1"/>
                </a:solidFill>
              </a:rPr>
              <a:t>Valorizzazione del paesaggio rurale </a:t>
            </a:r>
          </a:p>
          <a:p>
            <a:endParaRPr lang="it-IT" dirty="0"/>
          </a:p>
        </p:txBody>
      </p:sp>
      <p:sp>
        <p:nvSpPr>
          <p:cNvPr id="31" name="CasellaDiTesto 30"/>
          <p:cNvSpPr txBox="1"/>
          <p:nvPr/>
        </p:nvSpPr>
        <p:spPr>
          <a:xfrm>
            <a:off x="6045122" y="3209202"/>
            <a:ext cx="2574286" cy="1204695"/>
          </a:xfrm>
          <a:prstGeom prst="rect">
            <a:avLst/>
          </a:prstGeom>
          <a:noFill/>
        </p:spPr>
        <p:txBody>
          <a:bodyPr wrap="square" lIns="95766" tIns="47882" rIns="95766" bIns="47882" rtlCol="0">
            <a:spAutoFit/>
          </a:bodyPr>
          <a:lstStyle/>
          <a:p>
            <a:pPr algn="r"/>
            <a:r>
              <a:rPr lang="it-IT" b="1" dirty="0" smtClean="0"/>
              <a:t>Obiettivo specifico 2</a:t>
            </a:r>
          </a:p>
          <a:p>
            <a:pPr algn="r"/>
            <a:r>
              <a:rPr lang="it-IT" b="1" dirty="0" smtClean="0">
                <a:solidFill>
                  <a:schemeClr val="bg1"/>
                </a:solidFill>
              </a:rPr>
              <a:t>Accrescimento del tessuto imprenditoriale</a:t>
            </a:r>
          </a:p>
        </p:txBody>
      </p:sp>
      <p:sp>
        <p:nvSpPr>
          <p:cNvPr id="41" name="CasellaDiTesto 40"/>
          <p:cNvSpPr txBox="1"/>
          <p:nvPr/>
        </p:nvSpPr>
        <p:spPr>
          <a:xfrm>
            <a:off x="5889104" y="4505353"/>
            <a:ext cx="2574286" cy="927696"/>
          </a:xfrm>
          <a:prstGeom prst="rect">
            <a:avLst/>
          </a:prstGeom>
          <a:noFill/>
        </p:spPr>
        <p:txBody>
          <a:bodyPr wrap="square" lIns="95766" tIns="47882" rIns="95766" bIns="47882" rtlCol="0">
            <a:spAutoFit/>
          </a:bodyPr>
          <a:lstStyle/>
          <a:p>
            <a:pPr algn="r"/>
            <a:r>
              <a:rPr lang="it-IT" b="1" dirty="0" smtClean="0"/>
              <a:t>Obiettivo specifico 3</a:t>
            </a:r>
          </a:p>
          <a:p>
            <a:pPr algn="r"/>
            <a:r>
              <a:rPr lang="it-IT" b="1" dirty="0" smtClean="0">
                <a:solidFill>
                  <a:schemeClr val="bg1"/>
                </a:solidFill>
              </a:rPr>
              <a:t>Potenziamento del settore turistico</a:t>
            </a:r>
          </a:p>
        </p:txBody>
      </p:sp>
      <p:sp>
        <p:nvSpPr>
          <p:cNvPr id="42" name="CasellaDiTesto 41"/>
          <p:cNvSpPr txBox="1"/>
          <p:nvPr/>
        </p:nvSpPr>
        <p:spPr>
          <a:xfrm>
            <a:off x="5655078" y="5589249"/>
            <a:ext cx="2574286" cy="927696"/>
          </a:xfrm>
          <a:prstGeom prst="rect">
            <a:avLst/>
          </a:prstGeom>
          <a:noFill/>
        </p:spPr>
        <p:txBody>
          <a:bodyPr wrap="square" lIns="95766" tIns="47882" rIns="95766" bIns="47882" rtlCol="0">
            <a:spAutoFit/>
          </a:bodyPr>
          <a:lstStyle/>
          <a:p>
            <a:pPr algn="r"/>
            <a:r>
              <a:rPr lang="it-IT" b="1" dirty="0" smtClean="0"/>
              <a:t>Obiettivo specifico 4</a:t>
            </a:r>
          </a:p>
          <a:p>
            <a:pPr algn="r"/>
            <a:r>
              <a:rPr lang="it-IT" b="1" dirty="0" smtClean="0">
                <a:solidFill>
                  <a:schemeClr val="bg1"/>
                </a:solidFill>
              </a:rPr>
              <a:t>Valorizzazione del capitale </a:t>
            </a:r>
            <a:r>
              <a:rPr lang="it-IT" b="1" dirty="0" err="1" smtClean="0">
                <a:solidFill>
                  <a:schemeClr val="bg1"/>
                </a:solidFill>
              </a:rPr>
              <a:t>identitario</a:t>
            </a:r>
            <a:endParaRPr lang="it-IT" b="1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31" grpId="0"/>
      <p:bldP spid="41" grpId="0"/>
      <p:bldP spid="4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olo 1"/>
          <p:cNvSpPr>
            <a:spLocks noGrp="1"/>
          </p:cNvSpPr>
          <p:nvPr>
            <p:ph type="ctrTitle"/>
          </p:nvPr>
        </p:nvSpPr>
        <p:spPr>
          <a:xfrm>
            <a:off x="0" y="0"/>
            <a:ext cx="9906000" cy="1600200"/>
          </a:xfrm>
          <a:solidFill>
            <a:schemeClr val="tx1"/>
          </a:solidFill>
        </p:spPr>
        <p:txBody>
          <a:bodyPr/>
          <a:lstStyle/>
          <a:p>
            <a:pPr algn="r" eaLnBrk="1" hangingPunct="1"/>
            <a:r>
              <a:rPr lang="it-IT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/>
            </a:r>
            <a:br>
              <a:rPr lang="it-IT" dirty="0" smtClean="0">
                <a:solidFill>
                  <a:schemeClr val="bg1"/>
                </a:solidFill>
                <a:latin typeface="Arial" charset="0"/>
                <a:cs typeface="Arial" charset="0"/>
              </a:rPr>
            </a:br>
            <a:r>
              <a:rPr lang="it-IT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Piano di Sviluppo Locale</a:t>
            </a:r>
            <a:br>
              <a:rPr lang="it-IT" dirty="0" smtClean="0">
                <a:solidFill>
                  <a:schemeClr val="bg1"/>
                </a:solidFill>
                <a:latin typeface="Arial" charset="0"/>
                <a:cs typeface="Arial" charset="0"/>
              </a:rPr>
            </a:br>
            <a:r>
              <a:rPr lang="it-IT" sz="3400" b="1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obiettivo generale</a:t>
            </a:r>
            <a:br>
              <a:rPr lang="it-IT" sz="3400" b="1" dirty="0" smtClean="0">
                <a:solidFill>
                  <a:srgbClr val="FF0000"/>
                </a:solidFill>
                <a:latin typeface="Arial" charset="0"/>
                <a:cs typeface="Arial" charset="0"/>
              </a:rPr>
            </a:br>
            <a:endParaRPr lang="it-IT" sz="3400" dirty="0" smtClean="0">
              <a:solidFill>
                <a:srgbClr val="FF0000"/>
              </a:solidFill>
              <a:latin typeface="Arial" charset="0"/>
              <a:cs typeface="Arial" charset="0"/>
            </a:endParaRPr>
          </a:p>
        </p:txBody>
      </p:sp>
      <p:sp>
        <p:nvSpPr>
          <p:cNvPr id="3075" name="Sottotitolo 2"/>
          <p:cNvSpPr>
            <a:spLocks noGrp="1"/>
          </p:cNvSpPr>
          <p:nvPr>
            <p:ph type="subTitle" idx="1"/>
          </p:nvPr>
        </p:nvSpPr>
        <p:spPr>
          <a:xfrm>
            <a:off x="0" y="1600200"/>
            <a:ext cx="9906000" cy="5257800"/>
          </a:xfrm>
          <a:solidFill>
            <a:srgbClr val="800000"/>
          </a:solidFill>
        </p:spPr>
        <p:txBody>
          <a:bodyPr/>
          <a:lstStyle/>
          <a:p>
            <a:pPr marL="359122" lvl="1" indent="-359122" algn="l"/>
            <a:r>
              <a:rPr lang="it-IT" sz="4600" b="1" dirty="0" smtClean="0">
                <a:solidFill>
                  <a:schemeClr val="bg1"/>
                </a:solidFill>
              </a:rPr>
              <a:t> </a:t>
            </a:r>
            <a:r>
              <a:rPr lang="it-IT" sz="3700" dirty="0" smtClean="0">
                <a:solidFill>
                  <a:schemeClr val="bg1"/>
                </a:solidFill>
              </a:rPr>
              <a:t>Rafforzare l’identità dell’area del Gal e aumentare la sua </a:t>
            </a:r>
            <a:r>
              <a:rPr lang="it-IT" sz="3700" dirty="0" err="1" smtClean="0">
                <a:solidFill>
                  <a:schemeClr val="bg1"/>
                </a:solidFill>
              </a:rPr>
              <a:t>attrattività</a:t>
            </a:r>
            <a:r>
              <a:rPr lang="it-IT" sz="3700" dirty="0" smtClean="0">
                <a:solidFill>
                  <a:schemeClr val="bg1"/>
                </a:solidFill>
              </a:rPr>
              <a:t> come luogo di residenza, produzione e turismo</a:t>
            </a:r>
            <a:endParaRPr lang="it-IT" sz="4200" dirty="0" smtClean="0">
              <a:solidFill>
                <a:schemeClr val="bg1"/>
              </a:solidFill>
            </a:endParaRPr>
          </a:p>
          <a:p>
            <a:pPr marL="359122" lvl="1" indent="-359122"/>
            <a:endParaRPr lang="it-IT" b="1" dirty="0" smtClean="0">
              <a:solidFill>
                <a:schemeClr val="bg1"/>
              </a:solidFill>
            </a:endParaRPr>
          </a:p>
          <a:p>
            <a:pPr marL="359122" lvl="1" indent="-359122"/>
            <a:r>
              <a:rPr lang="it-IT" b="1" dirty="0" smtClean="0">
                <a:solidFill>
                  <a:schemeClr val="bg1"/>
                </a:solidFill>
              </a:rPr>
              <a:t>Finanziamento pubblico         13.886.319,00</a:t>
            </a:r>
          </a:p>
          <a:p>
            <a:pPr>
              <a:buFont typeface="Arial" pitchFamily="34" charset="0"/>
              <a:buChar char="•"/>
            </a:pPr>
            <a:endParaRPr lang="it-IT" sz="2900" b="1" dirty="0" smtClean="0">
              <a:solidFill>
                <a:schemeClr val="bg1"/>
              </a:solidFill>
            </a:endParaRPr>
          </a:p>
          <a:p>
            <a:r>
              <a:rPr lang="it-IT" sz="2900" b="1" dirty="0" smtClean="0">
                <a:solidFill>
                  <a:schemeClr val="bg1"/>
                </a:solidFill>
              </a:rPr>
              <a:t>Cofinanziamento previsto       8.955.235,68</a:t>
            </a:r>
            <a:endParaRPr lang="it-IT" sz="1300" b="1" dirty="0" smtClean="0">
              <a:solidFill>
                <a:schemeClr val="bg1"/>
              </a:solidFill>
            </a:endParaRPr>
          </a:p>
          <a:p>
            <a:pPr marL="538684" indent="-538684" algn="l" eaLnBrk="1" hangingPunct="1"/>
            <a:endParaRPr lang="it-IT" sz="2900" b="1" dirty="0" smtClean="0">
              <a:solidFill>
                <a:schemeClr val="bg1"/>
              </a:solidFill>
            </a:endParaRPr>
          </a:p>
          <a:p>
            <a:pPr marL="538684" indent="-538684" algn="l" eaLnBrk="1" hangingPunct="1"/>
            <a:endParaRPr lang="it-IT" sz="2900" b="1" dirty="0" smtClean="0">
              <a:solidFill>
                <a:schemeClr val="bg1"/>
              </a:solidFill>
            </a:endParaRPr>
          </a:p>
          <a:p>
            <a:pPr marL="538684" indent="-538684" algn="l" eaLnBrk="1" hangingPunct="1"/>
            <a:endParaRPr lang="it-IT" sz="2900" b="1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olo 1"/>
          <p:cNvSpPr>
            <a:spLocks noGrp="1"/>
          </p:cNvSpPr>
          <p:nvPr>
            <p:ph type="ctrTitle"/>
          </p:nvPr>
        </p:nvSpPr>
        <p:spPr>
          <a:xfrm>
            <a:off x="0" y="0"/>
            <a:ext cx="9906000" cy="1371600"/>
          </a:xfrm>
          <a:solidFill>
            <a:schemeClr val="tx1"/>
          </a:solidFill>
        </p:spPr>
        <p:txBody>
          <a:bodyPr/>
          <a:lstStyle/>
          <a:p>
            <a:pPr algn="r" eaLnBrk="1" hangingPunct="1"/>
            <a:r>
              <a:rPr lang="it-IT" sz="42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Valorizzazione del paesaggio rurale</a:t>
            </a:r>
            <a:r>
              <a:rPr lang="it-IT" sz="34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/>
            </a:r>
            <a:br>
              <a:rPr lang="it-IT" sz="3400" dirty="0" smtClean="0">
                <a:solidFill>
                  <a:schemeClr val="bg1"/>
                </a:solidFill>
                <a:latin typeface="Arial" charset="0"/>
                <a:cs typeface="Arial" charset="0"/>
              </a:rPr>
            </a:br>
            <a:r>
              <a:rPr lang="it-IT" sz="2500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obiettivo specifico 1</a:t>
            </a:r>
            <a:endParaRPr lang="it-IT" sz="2500" b="1" dirty="0" smtClean="0">
              <a:solidFill>
                <a:srgbClr val="FF0000"/>
              </a:solidFill>
              <a:latin typeface="Arial" charset="0"/>
              <a:cs typeface="Arial" charset="0"/>
            </a:endParaRPr>
          </a:p>
        </p:txBody>
      </p:sp>
      <p:sp>
        <p:nvSpPr>
          <p:cNvPr id="4099" name="Sottotitolo 2"/>
          <p:cNvSpPr>
            <a:spLocks noGrp="1"/>
          </p:cNvSpPr>
          <p:nvPr>
            <p:ph type="subTitle" idx="1"/>
          </p:nvPr>
        </p:nvSpPr>
        <p:spPr>
          <a:xfrm>
            <a:off x="0" y="1371600"/>
            <a:ext cx="9906000" cy="5486400"/>
          </a:xfrm>
          <a:solidFill>
            <a:srgbClr val="800000"/>
          </a:solidFill>
        </p:spPr>
        <p:txBody>
          <a:bodyPr/>
          <a:lstStyle/>
          <a:p>
            <a:pPr algn="l"/>
            <a:endParaRPr lang="it-IT" sz="2700" b="1" dirty="0" smtClean="0">
              <a:solidFill>
                <a:schemeClr val="bg1"/>
              </a:solidFill>
            </a:endParaRPr>
          </a:p>
          <a:p>
            <a:pPr algn="l"/>
            <a:r>
              <a:rPr lang="it-IT" sz="2700" b="1" dirty="0" smtClean="0">
                <a:solidFill>
                  <a:schemeClr val="bg1"/>
                </a:solidFill>
              </a:rPr>
              <a:t>Misura 311 </a:t>
            </a:r>
            <a:r>
              <a:rPr lang="it-IT" sz="2700" b="1" dirty="0" smtClean="0">
                <a:solidFill>
                  <a:schemeClr val="tx1"/>
                </a:solidFill>
              </a:rPr>
              <a:t>Diversificazione verso attività non agricole</a:t>
            </a:r>
          </a:p>
          <a:p>
            <a:pPr algn="l"/>
            <a:r>
              <a:rPr lang="it-IT" sz="2700" dirty="0" smtClean="0">
                <a:solidFill>
                  <a:schemeClr val="tx1"/>
                </a:solidFill>
              </a:rPr>
              <a:t>azione 1 , azione 2, azione 6                                           </a:t>
            </a:r>
            <a:r>
              <a:rPr lang="it-IT" sz="2700" dirty="0" smtClean="0">
                <a:solidFill>
                  <a:schemeClr val="bg1"/>
                </a:solidFill>
              </a:rPr>
              <a:t>€ 1.114.000,00</a:t>
            </a:r>
          </a:p>
          <a:p>
            <a:pPr algn="l"/>
            <a:r>
              <a:rPr lang="it-IT" sz="2700" b="1" dirty="0" smtClean="0">
                <a:solidFill>
                  <a:schemeClr val="bg1"/>
                </a:solidFill>
              </a:rPr>
              <a:t>Misura 312 </a:t>
            </a:r>
            <a:r>
              <a:rPr lang="it-IT" sz="2700" b="1" dirty="0" smtClean="0">
                <a:solidFill>
                  <a:schemeClr val="tx1"/>
                </a:solidFill>
              </a:rPr>
              <a:t>Sviluppo e alla creazione di microimprese</a:t>
            </a:r>
          </a:p>
          <a:p>
            <a:pPr algn="l"/>
            <a:r>
              <a:rPr lang="it-IT" sz="2700" dirty="0" smtClean="0">
                <a:solidFill>
                  <a:schemeClr val="tx1"/>
                </a:solidFill>
              </a:rPr>
              <a:t>azione 3</a:t>
            </a:r>
            <a:r>
              <a:rPr lang="it-IT" sz="2700" dirty="0" smtClean="0">
                <a:solidFill>
                  <a:schemeClr val="bg1"/>
                </a:solidFill>
              </a:rPr>
              <a:t>                                                                                 € 104.000,00</a:t>
            </a:r>
          </a:p>
          <a:p>
            <a:pPr algn="l"/>
            <a:r>
              <a:rPr lang="it-IT" sz="2700" b="1" dirty="0" smtClean="0">
                <a:solidFill>
                  <a:schemeClr val="bg1"/>
                </a:solidFill>
              </a:rPr>
              <a:t>Misura 321 </a:t>
            </a:r>
            <a:r>
              <a:rPr lang="it-IT" sz="2700" b="1" dirty="0" smtClean="0">
                <a:solidFill>
                  <a:schemeClr val="tx1"/>
                </a:solidFill>
              </a:rPr>
              <a:t>Servizi per l’economia e la popolazione rurale</a:t>
            </a:r>
          </a:p>
          <a:p>
            <a:pPr algn="l"/>
            <a:r>
              <a:rPr lang="it-IT" sz="2700" dirty="0" smtClean="0">
                <a:solidFill>
                  <a:schemeClr val="tx1"/>
                </a:solidFill>
              </a:rPr>
              <a:t>azione 3                                                                                 </a:t>
            </a:r>
            <a:r>
              <a:rPr lang="it-IT" sz="2700" dirty="0" smtClean="0">
                <a:solidFill>
                  <a:schemeClr val="bg1"/>
                </a:solidFill>
              </a:rPr>
              <a:t>€ 300.000,00</a:t>
            </a:r>
          </a:p>
          <a:p>
            <a:pPr algn="l"/>
            <a:r>
              <a:rPr lang="it-IT" sz="2700" b="1" dirty="0" smtClean="0">
                <a:solidFill>
                  <a:schemeClr val="bg1"/>
                </a:solidFill>
              </a:rPr>
              <a:t>Misura 322</a:t>
            </a:r>
            <a:r>
              <a:rPr lang="it-IT" sz="2700" b="1" dirty="0" smtClean="0">
                <a:solidFill>
                  <a:schemeClr val="tx1"/>
                </a:solidFill>
              </a:rPr>
              <a:t> Sviluppo e rinnovamento dei villaggi </a:t>
            </a:r>
          </a:p>
          <a:p>
            <a:pPr algn="l"/>
            <a:r>
              <a:rPr lang="it-IT" sz="2700" dirty="0" smtClean="0">
                <a:solidFill>
                  <a:schemeClr val="tx1"/>
                </a:solidFill>
              </a:rPr>
              <a:t>azione 1, azione 2                                                                </a:t>
            </a:r>
            <a:r>
              <a:rPr lang="it-IT" sz="2700" dirty="0" smtClean="0">
                <a:solidFill>
                  <a:schemeClr val="bg1"/>
                </a:solidFill>
              </a:rPr>
              <a:t>€ 665.000,00</a:t>
            </a:r>
          </a:p>
          <a:p>
            <a:pPr algn="l"/>
            <a:r>
              <a:rPr lang="it-IT" sz="2700" b="1" dirty="0" smtClean="0">
                <a:solidFill>
                  <a:schemeClr val="bg1"/>
                </a:solidFill>
              </a:rPr>
              <a:t>Misura 323</a:t>
            </a:r>
            <a:r>
              <a:rPr lang="it-IT" sz="2700" b="1" dirty="0" smtClean="0">
                <a:solidFill>
                  <a:schemeClr val="tx1"/>
                </a:solidFill>
              </a:rPr>
              <a:t> Sviluppo e rinnovamento dei villaggi </a:t>
            </a:r>
          </a:p>
          <a:p>
            <a:pPr algn="l"/>
            <a:r>
              <a:rPr lang="it-IT" sz="2700" dirty="0" smtClean="0">
                <a:solidFill>
                  <a:schemeClr val="tx1"/>
                </a:solidFill>
              </a:rPr>
              <a:t>azione 2, azione 3                                                                </a:t>
            </a:r>
            <a:r>
              <a:rPr lang="it-IT" sz="2700" dirty="0" smtClean="0">
                <a:solidFill>
                  <a:schemeClr val="bg1"/>
                </a:solidFill>
              </a:rPr>
              <a:t>€ 820.000,00</a:t>
            </a:r>
            <a:endParaRPr lang="it-IT" sz="2500" dirty="0" smtClean="0">
              <a:solidFill>
                <a:schemeClr val="bg1"/>
              </a:solidFill>
            </a:endParaRPr>
          </a:p>
          <a:p>
            <a:pPr algn="l"/>
            <a:endParaRPr lang="it-IT" sz="1900" dirty="0" smtClean="0">
              <a:solidFill>
                <a:schemeClr val="tx1"/>
              </a:solidFill>
            </a:endParaRPr>
          </a:p>
          <a:p>
            <a:pPr algn="l"/>
            <a:endParaRPr lang="it-IT" sz="1900" dirty="0" smtClean="0">
              <a:solidFill>
                <a:schemeClr val="tx1"/>
              </a:solidFill>
            </a:endParaRPr>
          </a:p>
          <a:p>
            <a:pPr marL="538684" indent="-538684" algn="l" eaLnBrk="1" fontAlgn="auto" hangingPunct="1">
              <a:spcAft>
                <a:spcPts val="0"/>
              </a:spcAft>
              <a:defRPr/>
            </a:pPr>
            <a:endParaRPr lang="it-IT" sz="2900" b="1" dirty="0" smtClean="0">
              <a:solidFill>
                <a:schemeClr val="tx1"/>
              </a:solidFill>
            </a:endParaRPr>
          </a:p>
          <a:p>
            <a:pPr marL="538684" indent="-538684" algn="l" eaLnBrk="1" fontAlgn="auto" hangingPunct="1">
              <a:spcAft>
                <a:spcPts val="0"/>
              </a:spcAft>
              <a:defRPr/>
            </a:pPr>
            <a:endParaRPr lang="it-IT" sz="2900" dirty="0" smtClean="0">
              <a:solidFill>
                <a:schemeClr val="bg1"/>
              </a:solidFill>
            </a:endParaRPr>
          </a:p>
          <a:p>
            <a:pPr marL="538684" indent="-538684" algn="l" eaLnBrk="1" fontAlgn="auto" hangingPunct="1">
              <a:spcAft>
                <a:spcPts val="0"/>
              </a:spcAft>
              <a:defRPr/>
            </a:pPr>
            <a:endParaRPr lang="it-IT" sz="2900" b="1" dirty="0" smtClean="0">
              <a:solidFill>
                <a:schemeClr val="bg1"/>
              </a:solidFill>
              <a:latin typeface="Arial"/>
              <a:cs typeface="Arial"/>
            </a:endParaRPr>
          </a:p>
          <a:p>
            <a:pPr algn="l" eaLnBrk="1" fontAlgn="auto" hangingPunct="1">
              <a:spcAft>
                <a:spcPts val="0"/>
              </a:spcAft>
              <a:defRPr/>
            </a:pPr>
            <a:endParaRPr lang="it-IT" b="1" dirty="0" smtClean="0">
              <a:solidFill>
                <a:schemeClr val="bg1"/>
              </a:solidFill>
              <a:latin typeface="Arial"/>
              <a:cs typeface="Arial"/>
            </a:endParaRPr>
          </a:p>
          <a:p>
            <a:pPr marL="538684" indent="-538684" algn="l" eaLnBrk="1" hangingPunct="1"/>
            <a:endParaRPr lang="it-IT" b="1" dirty="0" smtClean="0">
              <a:solidFill>
                <a:schemeClr val="bg1"/>
              </a:solidFill>
            </a:endParaRPr>
          </a:p>
          <a:p>
            <a:pPr marL="538684" indent="-538684" algn="l" eaLnBrk="1" hangingPunct="1"/>
            <a:endParaRPr lang="it-IT" b="1" dirty="0" smtClean="0">
              <a:solidFill>
                <a:schemeClr val="bg1"/>
              </a:solidFill>
            </a:endParaRPr>
          </a:p>
          <a:p>
            <a:pPr marL="538684" indent="-538684" algn="l" eaLnBrk="1" hangingPunct="1"/>
            <a:endParaRPr lang="it-IT" b="1" dirty="0" smtClean="0">
              <a:solidFill>
                <a:schemeClr val="bg1"/>
              </a:solidFill>
            </a:endParaRPr>
          </a:p>
          <a:p>
            <a:pPr marL="538684" indent="-538684" eaLnBrk="1" hangingPunct="1"/>
            <a:endParaRPr lang="it-IT" b="1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olo 1"/>
          <p:cNvSpPr>
            <a:spLocks noGrp="1"/>
          </p:cNvSpPr>
          <p:nvPr>
            <p:ph type="ctrTitle"/>
          </p:nvPr>
        </p:nvSpPr>
        <p:spPr>
          <a:xfrm>
            <a:off x="0" y="0"/>
            <a:ext cx="9906000" cy="1371600"/>
          </a:xfrm>
          <a:solidFill>
            <a:schemeClr val="tx1"/>
          </a:solidFill>
        </p:spPr>
        <p:txBody>
          <a:bodyPr/>
          <a:lstStyle/>
          <a:p>
            <a:pPr algn="r" eaLnBrk="1" hangingPunct="1"/>
            <a:r>
              <a:rPr lang="it-IT" sz="37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Valorizzazione del paesaggio rurale </a:t>
            </a:r>
            <a:br>
              <a:rPr lang="it-IT" sz="3700" dirty="0" smtClean="0">
                <a:solidFill>
                  <a:schemeClr val="bg1"/>
                </a:solidFill>
                <a:latin typeface="Arial" charset="0"/>
                <a:cs typeface="Arial" charset="0"/>
              </a:rPr>
            </a:br>
            <a:r>
              <a:rPr lang="it-IT" sz="2500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obiettivo specifico 1</a:t>
            </a:r>
          </a:p>
        </p:txBody>
      </p:sp>
      <p:sp>
        <p:nvSpPr>
          <p:cNvPr id="4099" name="Sottotitolo 2"/>
          <p:cNvSpPr>
            <a:spLocks noGrp="1"/>
          </p:cNvSpPr>
          <p:nvPr>
            <p:ph type="subTitle" idx="1"/>
          </p:nvPr>
        </p:nvSpPr>
        <p:spPr>
          <a:xfrm>
            <a:off x="0" y="1371600"/>
            <a:ext cx="9906000" cy="5486400"/>
          </a:xfrm>
          <a:solidFill>
            <a:srgbClr val="800000"/>
          </a:solidFill>
        </p:spPr>
        <p:txBody>
          <a:bodyPr/>
          <a:lstStyle/>
          <a:p>
            <a:pPr algn="l"/>
            <a:endParaRPr lang="it-IT" sz="3700" b="1" dirty="0" smtClean="0">
              <a:solidFill>
                <a:schemeClr val="bg1"/>
              </a:solidFill>
            </a:endParaRPr>
          </a:p>
          <a:p>
            <a:pPr algn="l"/>
            <a:r>
              <a:rPr lang="it-IT" sz="3700" b="1" dirty="0" smtClean="0">
                <a:solidFill>
                  <a:schemeClr val="tx1"/>
                </a:solidFill>
              </a:rPr>
              <a:t>finanziamento pubblico</a:t>
            </a:r>
            <a:r>
              <a:rPr lang="it-IT" sz="3700" b="1" dirty="0" smtClean="0">
                <a:solidFill>
                  <a:schemeClr val="bg1"/>
                </a:solidFill>
              </a:rPr>
              <a:t>                € 3.003.000,00 </a:t>
            </a:r>
          </a:p>
          <a:p>
            <a:pPr algn="l"/>
            <a:endParaRPr lang="it-IT" sz="3700" b="1" dirty="0" smtClean="0">
              <a:solidFill>
                <a:schemeClr val="tx1"/>
              </a:solidFill>
            </a:endParaRPr>
          </a:p>
          <a:p>
            <a:pPr algn="l"/>
            <a:r>
              <a:rPr lang="it-IT" sz="3700" b="1" dirty="0" smtClean="0">
                <a:solidFill>
                  <a:schemeClr val="tx1"/>
                </a:solidFill>
              </a:rPr>
              <a:t>risorse soggetti privati                   </a:t>
            </a:r>
            <a:r>
              <a:rPr lang="it-IT" sz="3700" b="1" dirty="0" smtClean="0">
                <a:solidFill>
                  <a:schemeClr val="bg1"/>
                </a:solidFill>
              </a:rPr>
              <a:t>€ 1.718.000,00 </a:t>
            </a:r>
            <a:endParaRPr lang="it-IT" sz="3700" b="1" dirty="0" smtClean="0">
              <a:solidFill>
                <a:schemeClr val="tx1"/>
              </a:solidFill>
            </a:endParaRPr>
          </a:p>
          <a:p>
            <a:pPr algn="l"/>
            <a:r>
              <a:rPr lang="it-IT" sz="3700" b="1" dirty="0" smtClean="0">
                <a:solidFill>
                  <a:schemeClr val="tx1"/>
                </a:solidFill>
              </a:rPr>
              <a:t>risorse enti pubblici                       </a:t>
            </a:r>
            <a:r>
              <a:rPr lang="it-IT" sz="3700" b="1" dirty="0" smtClean="0">
                <a:solidFill>
                  <a:schemeClr val="bg1"/>
                </a:solidFill>
              </a:rPr>
              <a:t>€ 1.285.000,00</a:t>
            </a:r>
          </a:p>
          <a:p>
            <a:pPr algn="l"/>
            <a:endParaRPr lang="it-IT" sz="3700" b="1" dirty="0" smtClean="0">
              <a:solidFill>
                <a:schemeClr val="tx1"/>
              </a:solidFill>
            </a:endParaRPr>
          </a:p>
          <a:p>
            <a:pPr algn="l"/>
            <a:r>
              <a:rPr lang="it-IT" sz="3700" b="1" dirty="0" smtClean="0">
                <a:solidFill>
                  <a:schemeClr val="tx1"/>
                </a:solidFill>
              </a:rPr>
              <a:t>risorse attivate                                </a:t>
            </a:r>
            <a:r>
              <a:rPr lang="it-IT" sz="3700" b="1" dirty="0" smtClean="0">
                <a:solidFill>
                  <a:schemeClr val="bg1"/>
                </a:solidFill>
              </a:rPr>
              <a:t>€ 1.718.000,00 </a:t>
            </a:r>
          </a:p>
          <a:p>
            <a:pPr algn="l"/>
            <a:r>
              <a:rPr lang="it-IT" sz="3700" b="1" dirty="0" smtClean="0">
                <a:solidFill>
                  <a:schemeClr val="bg1"/>
                </a:solidFill>
              </a:rPr>
              <a:t>                          </a:t>
            </a:r>
          </a:p>
          <a:p>
            <a:pPr algn="l"/>
            <a:endParaRPr lang="it-IT" sz="1900" dirty="0" smtClean="0">
              <a:solidFill>
                <a:schemeClr val="tx1"/>
              </a:solidFill>
            </a:endParaRPr>
          </a:p>
          <a:p>
            <a:pPr algn="l"/>
            <a:endParaRPr lang="it-IT" sz="1900" dirty="0" smtClean="0">
              <a:solidFill>
                <a:schemeClr val="tx1"/>
              </a:solidFill>
            </a:endParaRPr>
          </a:p>
          <a:p>
            <a:pPr marL="538684" indent="-538684" algn="l" eaLnBrk="1" fontAlgn="auto" hangingPunct="1">
              <a:spcAft>
                <a:spcPts val="0"/>
              </a:spcAft>
              <a:defRPr/>
            </a:pPr>
            <a:endParaRPr lang="it-IT" sz="2900" b="1" dirty="0" smtClean="0">
              <a:solidFill>
                <a:schemeClr val="tx1"/>
              </a:solidFill>
            </a:endParaRPr>
          </a:p>
          <a:p>
            <a:pPr marL="538684" indent="-538684" algn="l" eaLnBrk="1" fontAlgn="auto" hangingPunct="1">
              <a:spcAft>
                <a:spcPts val="0"/>
              </a:spcAft>
              <a:defRPr/>
            </a:pPr>
            <a:endParaRPr lang="it-IT" sz="2900" dirty="0" smtClean="0">
              <a:solidFill>
                <a:schemeClr val="bg1"/>
              </a:solidFill>
            </a:endParaRPr>
          </a:p>
          <a:p>
            <a:pPr marL="538684" indent="-538684" algn="l" eaLnBrk="1" fontAlgn="auto" hangingPunct="1">
              <a:spcAft>
                <a:spcPts val="0"/>
              </a:spcAft>
              <a:defRPr/>
            </a:pPr>
            <a:endParaRPr lang="it-IT" sz="2900" b="1" dirty="0" smtClean="0">
              <a:solidFill>
                <a:schemeClr val="bg1"/>
              </a:solidFill>
              <a:latin typeface="Arial"/>
              <a:cs typeface="Arial"/>
            </a:endParaRPr>
          </a:p>
          <a:p>
            <a:pPr algn="l" eaLnBrk="1" fontAlgn="auto" hangingPunct="1">
              <a:spcAft>
                <a:spcPts val="0"/>
              </a:spcAft>
              <a:defRPr/>
            </a:pPr>
            <a:endParaRPr lang="it-IT" b="1" dirty="0" smtClean="0">
              <a:solidFill>
                <a:schemeClr val="bg1"/>
              </a:solidFill>
              <a:latin typeface="Arial"/>
              <a:cs typeface="Arial"/>
            </a:endParaRPr>
          </a:p>
          <a:p>
            <a:pPr marL="538684" indent="-538684" algn="l" eaLnBrk="1" hangingPunct="1"/>
            <a:endParaRPr lang="it-IT" b="1" dirty="0" smtClean="0">
              <a:solidFill>
                <a:schemeClr val="bg1"/>
              </a:solidFill>
            </a:endParaRPr>
          </a:p>
          <a:p>
            <a:pPr marL="538684" indent="-538684" algn="l" eaLnBrk="1" hangingPunct="1"/>
            <a:endParaRPr lang="it-IT" b="1" dirty="0" smtClean="0">
              <a:solidFill>
                <a:schemeClr val="bg1"/>
              </a:solidFill>
            </a:endParaRPr>
          </a:p>
          <a:p>
            <a:pPr marL="538684" indent="-538684" algn="l" eaLnBrk="1" hangingPunct="1"/>
            <a:endParaRPr lang="it-IT" b="1" dirty="0" smtClean="0">
              <a:solidFill>
                <a:schemeClr val="bg1"/>
              </a:solidFill>
            </a:endParaRPr>
          </a:p>
          <a:p>
            <a:pPr marL="538684" indent="-538684" eaLnBrk="1" hangingPunct="1"/>
            <a:endParaRPr lang="it-IT" b="1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olo 1"/>
          <p:cNvSpPr>
            <a:spLocks noGrp="1"/>
          </p:cNvSpPr>
          <p:nvPr>
            <p:ph type="ctrTitle"/>
          </p:nvPr>
        </p:nvSpPr>
        <p:spPr>
          <a:xfrm>
            <a:off x="0" y="0"/>
            <a:ext cx="9906000" cy="1371600"/>
          </a:xfrm>
          <a:solidFill>
            <a:schemeClr val="tx1"/>
          </a:solidFill>
        </p:spPr>
        <p:txBody>
          <a:bodyPr/>
          <a:lstStyle/>
          <a:p>
            <a:pPr algn="r" eaLnBrk="1" hangingPunct="1"/>
            <a:r>
              <a:rPr lang="it-IT" sz="37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Accrescimento del tessuto imprenditoriale</a:t>
            </a:r>
            <a:br>
              <a:rPr lang="it-IT" sz="3700" dirty="0" smtClean="0">
                <a:solidFill>
                  <a:schemeClr val="bg1"/>
                </a:solidFill>
                <a:latin typeface="Arial" charset="0"/>
                <a:cs typeface="Arial" charset="0"/>
              </a:rPr>
            </a:br>
            <a:r>
              <a:rPr lang="it-IT" sz="2500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obiettivo specifico 2</a:t>
            </a:r>
          </a:p>
        </p:txBody>
      </p:sp>
      <p:sp>
        <p:nvSpPr>
          <p:cNvPr id="4099" name="Sottotitolo 2"/>
          <p:cNvSpPr>
            <a:spLocks noGrp="1"/>
          </p:cNvSpPr>
          <p:nvPr>
            <p:ph type="subTitle" idx="1"/>
          </p:nvPr>
        </p:nvSpPr>
        <p:spPr>
          <a:xfrm>
            <a:off x="0" y="1371600"/>
            <a:ext cx="9906000" cy="5486400"/>
          </a:xfrm>
          <a:solidFill>
            <a:srgbClr val="800000"/>
          </a:solidFill>
        </p:spPr>
        <p:txBody>
          <a:bodyPr/>
          <a:lstStyle/>
          <a:p>
            <a:pPr algn="l"/>
            <a:r>
              <a:rPr lang="it-IT" sz="2100" b="1" dirty="0" smtClean="0">
                <a:solidFill>
                  <a:schemeClr val="tx1"/>
                </a:solidFill>
              </a:rPr>
              <a:t>Misura 311 Diversificazione verso attività non agricole</a:t>
            </a:r>
          </a:p>
          <a:p>
            <a:pPr algn="l"/>
            <a:r>
              <a:rPr lang="it-IT" sz="2100" dirty="0" smtClean="0">
                <a:solidFill>
                  <a:schemeClr val="bg1"/>
                </a:solidFill>
              </a:rPr>
              <a:t>azione 1, azione 2, azione 3, azione 4, azione 5, azione 6                             € 2.453.000,00</a:t>
            </a:r>
          </a:p>
          <a:p>
            <a:pPr algn="l"/>
            <a:endParaRPr lang="it-IT" sz="2100" b="1" dirty="0" smtClean="0">
              <a:solidFill>
                <a:schemeClr val="tx1"/>
              </a:solidFill>
            </a:endParaRPr>
          </a:p>
          <a:p>
            <a:pPr algn="l"/>
            <a:r>
              <a:rPr lang="it-IT" sz="2100" b="1" dirty="0" smtClean="0">
                <a:solidFill>
                  <a:schemeClr val="tx1"/>
                </a:solidFill>
              </a:rPr>
              <a:t>Misura 312 Sviluppo e alla creazione di microimprese</a:t>
            </a:r>
          </a:p>
          <a:p>
            <a:pPr algn="l"/>
            <a:r>
              <a:rPr lang="it-IT" sz="2100" dirty="0" smtClean="0">
                <a:solidFill>
                  <a:schemeClr val="bg1"/>
                </a:solidFill>
              </a:rPr>
              <a:t>azione 1, azione 2, azione 3                                                                                  €  909.819,00</a:t>
            </a:r>
          </a:p>
          <a:p>
            <a:pPr algn="l"/>
            <a:endParaRPr lang="it-IT" sz="2100" b="1" dirty="0" smtClean="0">
              <a:solidFill>
                <a:schemeClr val="tx1"/>
              </a:solidFill>
            </a:endParaRPr>
          </a:p>
          <a:p>
            <a:pPr algn="l"/>
            <a:r>
              <a:rPr lang="it-IT" sz="2100" b="1" dirty="0" smtClean="0">
                <a:solidFill>
                  <a:schemeClr val="tx1"/>
                </a:solidFill>
              </a:rPr>
              <a:t>Misura 321 Servizi per l’economia e la popolazione Rurale</a:t>
            </a:r>
          </a:p>
          <a:p>
            <a:pPr algn="l"/>
            <a:r>
              <a:rPr lang="it-IT" sz="2100" dirty="0" smtClean="0">
                <a:solidFill>
                  <a:schemeClr val="bg1"/>
                </a:solidFill>
              </a:rPr>
              <a:t>azione 2, azione 3                                                                                                €  1.200.000,00</a:t>
            </a:r>
          </a:p>
          <a:p>
            <a:pPr algn="l"/>
            <a:endParaRPr lang="it-IT" sz="2100" b="1" dirty="0" smtClean="0">
              <a:solidFill>
                <a:schemeClr val="tx1"/>
              </a:solidFill>
            </a:endParaRPr>
          </a:p>
          <a:p>
            <a:pPr algn="l"/>
            <a:r>
              <a:rPr lang="it-IT" sz="2100" b="1" dirty="0" smtClean="0">
                <a:solidFill>
                  <a:schemeClr val="tx1"/>
                </a:solidFill>
              </a:rPr>
              <a:t>Misura 322 Sviluppo e rinnovamento dei villaggi </a:t>
            </a:r>
          </a:p>
          <a:p>
            <a:pPr algn="l"/>
            <a:r>
              <a:rPr lang="it-IT" sz="2100" dirty="0" smtClean="0">
                <a:solidFill>
                  <a:schemeClr val="bg1"/>
                </a:solidFill>
              </a:rPr>
              <a:t>azione 1                                                                                                                   €    165.000,00</a:t>
            </a:r>
          </a:p>
          <a:p>
            <a:pPr algn="l"/>
            <a:endParaRPr lang="it-IT" sz="2100" b="1" dirty="0" smtClean="0">
              <a:solidFill>
                <a:schemeClr val="tx1"/>
              </a:solidFill>
            </a:endParaRPr>
          </a:p>
          <a:p>
            <a:pPr algn="l"/>
            <a:r>
              <a:rPr lang="it-IT" sz="2100" b="1" dirty="0" smtClean="0">
                <a:solidFill>
                  <a:schemeClr val="tx1"/>
                </a:solidFill>
              </a:rPr>
              <a:t>Misura 323 Tutela e riqualificazione del patrimonio rurale </a:t>
            </a:r>
            <a:r>
              <a:rPr lang="it-IT" sz="2100" dirty="0" smtClean="0">
                <a:solidFill>
                  <a:schemeClr val="bg1"/>
                </a:solidFill>
              </a:rPr>
              <a:t>                                                                                                                 azione 3                                                                                                                      € 346.000,00</a:t>
            </a:r>
          </a:p>
          <a:p>
            <a:pPr algn="l"/>
            <a:endParaRPr lang="it-IT" sz="1900" dirty="0" smtClean="0">
              <a:solidFill>
                <a:schemeClr val="tx1"/>
              </a:solidFill>
            </a:endParaRPr>
          </a:p>
          <a:p>
            <a:pPr algn="l"/>
            <a:endParaRPr lang="it-IT" sz="1900" dirty="0" smtClean="0">
              <a:solidFill>
                <a:schemeClr val="tx1"/>
              </a:solidFill>
            </a:endParaRPr>
          </a:p>
          <a:p>
            <a:pPr marL="538684" indent="-538684" algn="l" eaLnBrk="1" fontAlgn="auto" hangingPunct="1">
              <a:spcAft>
                <a:spcPts val="0"/>
              </a:spcAft>
              <a:defRPr/>
            </a:pPr>
            <a:endParaRPr lang="it-IT" sz="2900" b="1" dirty="0" smtClean="0">
              <a:solidFill>
                <a:schemeClr val="tx1"/>
              </a:solidFill>
            </a:endParaRPr>
          </a:p>
          <a:p>
            <a:pPr marL="538684" indent="-538684" algn="l" eaLnBrk="1" fontAlgn="auto" hangingPunct="1">
              <a:spcAft>
                <a:spcPts val="0"/>
              </a:spcAft>
              <a:defRPr/>
            </a:pPr>
            <a:endParaRPr lang="it-IT" sz="2900" dirty="0" smtClean="0">
              <a:solidFill>
                <a:schemeClr val="bg1"/>
              </a:solidFill>
            </a:endParaRPr>
          </a:p>
          <a:p>
            <a:pPr marL="538684" indent="-538684" algn="l" eaLnBrk="1" fontAlgn="auto" hangingPunct="1">
              <a:spcAft>
                <a:spcPts val="0"/>
              </a:spcAft>
              <a:defRPr/>
            </a:pPr>
            <a:endParaRPr lang="it-IT" sz="2900" b="1" dirty="0" smtClean="0">
              <a:solidFill>
                <a:schemeClr val="bg1"/>
              </a:solidFill>
              <a:latin typeface="Arial"/>
              <a:cs typeface="Arial"/>
            </a:endParaRPr>
          </a:p>
          <a:p>
            <a:pPr algn="l" eaLnBrk="1" fontAlgn="auto" hangingPunct="1">
              <a:spcAft>
                <a:spcPts val="0"/>
              </a:spcAft>
              <a:defRPr/>
            </a:pPr>
            <a:endParaRPr lang="it-IT" b="1" dirty="0" smtClean="0">
              <a:solidFill>
                <a:schemeClr val="bg1"/>
              </a:solidFill>
              <a:latin typeface="Arial"/>
              <a:cs typeface="Arial"/>
            </a:endParaRPr>
          </a:p>
          <a:p>
            <a:pPr marL="538684" indent="-538684" algn="l" eaLnBrk="1" hangingPunct="1"/>
            <a:endParaRPr lang="it-IT" b="1" dirty="0" smtClean="0">
              <a:solidFill>
                <a:schemeClr val="bg1"/>
              </a:solidFill>
            </a:endParaRPr>
          </a:p>
          <a:p>
            <a:pPr marL="538684" indent="-538684" algn="l" eaLnBrk="1" hangingPunct="1"/>
            <a:endParaRPr lang="it-IT" b="1" dirty="0" smtClean="0">
              <a:solidFill>
                <a:schemeClr val="bg1"/>
              </a:solidFill>
            </a:endParaRPr>
          </a:p>
          <a:p>
            <a:pPr marL="538684" indent="-538684" algn="l" eaLnBrk="1" hangingPunct="1"/>
            <a:endParaRPr lang="it-IT" b="1" dirty="0" smtClean="0">
              <a:solidFill>
                <a:schemeClr val="bg1"/>
              </a:solidFill>
            </a:endParaRPr>
          </a:p>
          <a:p>
            <a:pPr marL="538684" indent="-538684" eaLnBrk="1" hangingPunct="1"/>
            <a:endParaRPr lang="it-IT" b="1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olo 1"/>
          <p:cNvSpPr>
            <a:spLocks noGrp="1"/>
          </p:cNvSpPr>
          <p:nvPr>
            <p:ph type="ctrTitle"/>
          </p:nvPr>
        </p:nvSpPr>
        <p:spPr>
          <a:xfrm>
            <a:off x="0" y="0"/>
            <a:ext cx="9906000" cy="1371600"/>
          </a:xfrm>
          <a:solidFill>
            <a:schemeClr val="tx1"/>
          </a:solidFill>
        </p:spPr>
        <p:txBody>
          <a:bodyPr/>
          <a:lstStyle/>
          <a:p>
            <a:pPr algn="r" eaLnBrk="1" hangingPunct="1"/>
            <a:r>
              <a:rPr lang="it-IT" sz="37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Accrescimento del tessuto imprenditoriale</a:t>
            </a:r>
            <a:br>
              <a:rPr lang="it-IT" sz="3700" dirty="0" smtClean="0">
                <a:solidFill>
                  <a:schemeClr val="bg1"/>
                </a:solidFill>
                <a:latin typeface="Arial" charset="0"/>
                <a:cs typeface="Arial" charset="0"/>
              </a:rPr>
            </a:br>
            <a:r>
              <a:rPr lang="it-IT" sz="2500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obiettivo specifico 2</a:t>
            </a:r>
          </a:p>
        </p:txBody>
      </p:sp>
      <p:sp>
        <p:nvSpPr>
          <p:cNvPr id="4099" name="Sottotitolo 2"/>
          <p:cNvSpPr>
            <a:spLocks noGrp="1"/>
          </p:cNvSpPr>
          <p:nvPr>
            <p:ph type="subTitle" idx="1"/>
          </p:nvPr>
        </p:nvSpPr>
        <p:spPr>
          <a:xfrm>
            <a:off x="0" y="1371600"/>
            <a:ext cx="9906000" cy="5486400"/>
          </a:xfrm>
          <a:solidFill>
            <a:srgbClr val="800000"/>
          </a:solidFill>
        </p:spPr>
        <p:txBody>
          <a:bodyPr/>
          <a:lstStyle/>
          <a:p>
            <a:pPr algn="l"/>
            <a:endParaRPr lang="it-IT" sz="3700" b="1" dirty="0" smtClean="0">
              <a:solidFill>
                <a:schemeClr val="bg1"/>
              </a:solidFill>
            </a:endParaRPr>
          </a:p>
          <a:p>
            <a:pPr algn="l"/>
            <a:r>
              <a:rPr lang="it-IT" sz="3700" b="1" dirty="0" smtClean="0">
                <a:solidFill>
                  <a:schemeClr val="tx1"/>
                </a:solidFill>
              </a:rPr>
              <a:t>finanziamento pubblico                </a:t>
            </a:r>
            <a:r>
              <a:rPr lang="it-IT" sz="3700" b="1" dirty="0" smtClean="0">
                <a:solidFill>
                  <a:schemeClr val="bg1"/>
                </a:solidFill>
              </a:rPr>
              <a:t>€ 5.073.819,00 </a:t>
            </a:r>
          </a:p>
          <a:p>
            <a:pPr algn="l"/>
            <a:endParaRPr lang="it-IT" sz="3700" b="1" dirty="0" smtClean="0">
              <a:solidFill>
                <a:schemeClr val="tx1"/>
              </a:solidFill>
            </a:endParaRPr>
          </a:p>
          <a:p>
            <a:pPr algn="l"/>
            <a:r>
              <a:rPr lang="it-IT" sz="3700" b="1" dirty="0" smtClean="0">
                <a:solidFill>
                  <a:schemeClr val="tx1"/>
                </a:solidFill>
              </a:rPr>
              <a:t>risorse soggetti privati                   </a:t>
            </a:r>
            <a:r>
              <a:rPr lang="it-IT" sz="3700" b="1" dirty="0" smtClean="0">
                <a:solidFill>
                  <a:schemeClr val="bg1"/>
                </a:solidFill>
              </a:rPr>
              <a:t>€ 3.362.819,00  </a:t>
            </a:r>
            <a:endParaRPr lang="it-IT" sz="3700" b="1" dirty="0" smtClean="0">
              <a:solidFill>
                <a:schemeClr val="tx1"/>
              </a:solidFill>
            </a:endParaRPr>
          </a:p>
          <a:p>
            <a:pPr algn="l"/>
            <a:r>
              <a:rPr lang="it-IT" sz="3700" b="1" dirty="0" smtClean="0">
                <a:solidFill>
                  <a:schemeClr val="tx1"/>
                </a:solidFill>
              </a:rPr>
              <a:t>risorse enti pubblici                       </a:t>
            </a:r>
            <a:r>
              <a:rPr lang="it-IT" sz="3700" b="1" dirty="0" smtClean="0">
                <a:solidFill>
                  <a:schemeClr val="bg1"/>
                </a:solidFill>
              </a:rPr>
              <a:t>€ 1.711.000,00  </a:t>
            </a:r>
            <a:endParaRPr lang="it-IT" sz="3700" b="1" dirty="0" smtClean="0">
              <a:solidFill>
                <a:schemeClr val="tx1"/>
              </a:solidFill>
            </a:endParaRPr>
          </a:p>
          <a:p>
            <a:pPr algn="l"/>
            <a:endParaRPr lang="it-IT" sz="3700" b="1" dirty="0" smtClean="0">
              <a:solidFill>
                <a:schemeClr val="tx1"/>
              </a:solidFill>
            </a:endParaRPr>
          </a:p>
          <a:p>
            <a:pPr algn="l"/>
            <a:r>
              <a:rPr lang="it-IT" sz="3700" b="1" dirty="0" smtClean="0">
                <a:solidFill>
                  <a:schemeClr val="tx1"/>
                </a:solidFill>
              </a:rPr>
              <a:t>risorse attivate                                </a:t>
            </a:r>
            <a:r>
              <a:rPr lang="it-IT" sz="3700" b="1" dirty="0" smtClean="0">
                <a:solidFill>
                  <a:schemeClr val="bg1"/>
                </a:solidFill>
              </a:rPr>
              <a:t>€ 3.362.819,00 </a:t>
            </a:r>
          </a:p>
          <a:p>
            <a:pPr algn="l"/>
            <a:r>
              <a:rPr lang="it-IT" sz="3700" b="1" dirty="0" smtClean="0">
                <a:solidFill>
                  <a:schemeClr val="bg1"/>
                </a:solidFill>
              </a:rPr>
              <a:t>                         </a:t>
            </a:r>
          </a:p>
          <a:p>
            <a:pPr algn="l"/>
            <a:endParaRPr lang="it-IT" sz="3700" dirty="0" smtClean="0">
              <a:solidFill>
                <a:schemeClr val="tx1"/>
              </a:solidFill>
            </a:endParaRPr>
          </a:p>
          <a:p>
            <a:pPr algn="l"/>
            <a:endParaRPr lang="it-IT" sz="1900" dirty="0" smtClean="0">
              <a:solidFill>
                <a:schemeClr val="tx1"/>
              </a:solidFill>
            </a:endParaRPr>
          </a:p>
          <a:p>
            <a:pPr algn="l"/>
            <a:endParaRPr lang="it-IT" sz="1900" dirty="0" smtClean="0">
              <a:solidFill>
                <a:schemeClr val="tx1"/>
              </a:solidFill>
            </a:endParaRPr>
          </a:p>
          <a:p>
            <a:pPr marL="538684" indent="-538684" algn="l" eaLnBrk="1" fontAlgn="auto" hangingPunct="1">
              <a:spcAft>
                <a:spcPts val="0"/>
              </a:spcAft>
              <a:defRPr/>
            </a:pPr>
            <a:endParaRPr lang="it-IT" sz="2900" b="1" dirty="0" smtClean="0">
              <a:solidFill>
                <a:schemeClr val="tx1"/>
              </a:solidFill>
            </a:endParaRPr>
          </a:p>
          <a:p>
            <a:pPr marL="538684" indent="-538684" algn="l" eaLnBrk="1" fontAlgn="auto" hangingPunct="1">
              <a:spcAft>
                <a:spcPts val="0"/>
              </a:spcAft>
              <a:defRPr/>
            </a:pPr>
            <a:endParaRPr lang="it-IT" sz="2900" dirty="0" smtClean="0">
              <a:solidFill>
                <a:schemeClr val="bg1"/>
              </a:solidFill>
            </a:endParaRPr>
          </a:p>
          <a:p>
            <a:pPr marL="538684" indent="-538684" algn="l" eaLnBrk="1" fontAlgn="auto" hangingPunct="1">
              <a:spcAft>
                <a:spcPts val="0"/>
              </a:spcAft>
              <a:defRPr/>
            </a:pPr>
            <a:endParaRPr lang="it-IT" sz="2900" b="1" dirty="0" smtClean="0">
              <a:solidFill>
                <a:schemeClr val="bg1"/>
              </a:solidFill>
              <a:latin typeface="Arial"/>
              <a:cs typeface="Arial"/>
            </a:endParaRPr>
          </a:p>
          <a:p>
            <a:pPr algn="l" eaLnBrk="1" fontAlgn="auto" hangingPunct="1">
              <a:spcAft>
                <a:spcPts val="0"/>
              </a:spcAft>
              <a:defRPr/>
            </a:pPr>
            <a:endParaRPr lang="it-IT" b="1" dirty="0" smtClean="0">
              <a:solidFill>
                <a:schemeClr val="bg1"/>
              </a:solidFill>
              <a:latin typeface="Arial"/>
              <a:cs typeface="Arial"/>
            </a:endParaRPr>
          </a:p>
          <a:p>
            <a:pPr marL="538684" indent="-538684" algn="l" eaLnBrk="1" hangingPunct="1"/>
            <a:endParaRPr lang="it-IT" b="1" dirty="0" smtClean="0">
              <a:solidFill>
                <a:schemeClr val="bg1"/>
              </a:solidFill>
            </a:endParaRPr>
          </a:p>
          <a:p>
            <a:pPr marL="538684" indent="-538684" algn="l" eaLnBrk="1" hangingPunct="1"/>
            <a:endParaRPr lang="it-IT" b="1" dirty="0" smtClean="0">
              <a:solidFill>
                <a:schemeClr val="bg1"/>
              </a:solidFill>
            </a:endParaRPr>
          </a:p>
          <a:p>
            <a:pPr marL="538684" indent="-538684" algn="l" eaLnBrk="1" hangingPunct="1"/>
            <a:endParaRPr lang="it-IT" b="1" dirty="0" smtClean="0">
              <a:solidFill>
                <a:schemeClr val="bg1"/>
              </a:solidFill>
            </a:endParaRPr>
          </a:p>
          <a:p>
            <a:pPr marL="538684" indent="-538684" eaLnBrk="1" hangingPunct="1"/>
            <a:endParaRPr lang="it-IT" b="1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olo 1"/>
          <p:cNvSpPr>
            <a:spLocks noGrp="1"/>
          </p:cNvSpPr>
          <p:nvPr>
            <p:ph type="ctrTitle"/>
          </p:nvPr>
        </p:nvSpPr>
        <p:spPr>
          <a:xfrm>
            <a:off x="0" y="0"/>
            <a:ext cx="9906000" cy="1371600"/>
          </a:xfrm>
          <a:solidFill>
            <a:schemeClr val="tx1"/>
          </a:solidFill>
        </p:spPr>
        <p:txBody>
          <a:bodyPr/>
          <a:lstStyle/>
          <a:p>
            <a:pPr algn="r" eaLnBrk="1" hangingPunct="1"/>
            <a:r>
              <a:rPr lang="it-IT" sz="37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Potenziamento del settore turistico</a:t>
            </a:r>
            <a:r>
              <a:rPr lang="it-IT" sz="34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/>
            </a:r>
            <a:br>
              <a:rPr lang="it-IT" sz="3400" dirty="0" smtClean="0">
                <a:solidFill>
                  <a:schemeClr val="bg1"/>
                </a:solidFill>
                <a:latin typeface="Arial" charset="0"/>
                <a:cs typeface="Arial" charset="0"/>
              </a:rPr>
            </a:br>
            <a:r>
              <a:rPr lang="it-IT" sz="2500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obiettivo specifico 3</a:t>
            </a:r>
          </a:p>
        </p:txBody>
      </p:sp>
      <p:sp>
        <p:nvSpPr>
          <p:cNvPr id="4099" name="Sottotitolo 2"/>
          <p:cNvSpPr>
            <a:spLocks noGrp="1"/>
          </p:cNvSpPr>
          <p:nvPr>
            <p:ph type="subTitle" idx="1"/>
          </p:nvPr>
        </p:nvSpPr>
        <p:spPr>
          <a:xfrm>
            <a:off x="0" y="1371600"/>
            <a:ext cx="9906000" cy="5486400"/>
          </a:xfrm>
          <a:solidFill>
            <a:srgbClr val="800000"/>
          </a:solidFill>
        </p:spPr>
        <p:txBody>
          <a:bodyPr/>
          <a:lstStyle/>
          <a:p>
            <a:pPr algn="l"/>
            <a:endParaRPr lang="it-IT" sz="2500" b="1" dirty="0" smtClean="0">
              <a:solidFill>
                <a:schemeClr val="tx1"/>
              </a:solidFill>
            </a:endParaRPr>
          </a:p>
          <a:p>
            <a:pPr algn="l"/>
            <a:r>
              <a:rPr lang="it-IT" sz="2500" b="1" dirty="0" smtClean="0">
                <a:solidFill>
                  <a:schemeClr val="tx1"/>
                </a:solidFill>
              </a:rPr>
              <a:t>Misura 311- Diversificazione verso attività non agricole</a:t>
            </a:r>
          </a:p>
          <a:p>
            <a:pPr algn="l"/>
            <a:r>
              <a:rPr lang="it-IT" sz="2500" dirty="0" smtClean="0">
                <a:solidFill>
                  <a:schemeClr val="bg1"/>
                </a:solidFill>
              </a:rPr>
              <a:t>azione 1, azione 4                                                                           € 543.000,00       </a:t>
            </a:r>
          </a:p>
          <a:p>
            <a:pPr algn="l"/>
            <a:r>
              <a:rPr lang="it-IT" sz="2500" b="1" dirty="0" smtClean="0">
                <a:solidFill>
                  <a:schemeClr val="tx1"/>
                </a:solidFill>
              </a:rPr>
              <a:t>Misura 312 - Sviluppo e alla creazione di microimprese</a:t>
            </a:r>
          </a:p>
          <a:p>
            <a:pPr algn="l"/>
            <a:r>
              <a:rPr lang="it-IT" sz="2500" dirty="0" smtClean="0">
                <a:solidFill>
                  <a:schemeClr val="bg1"/>
                </a:solidFill>
              </a:rPr>
              <a:t>azione 3                                                                                            € 104.500,00</a:t>
            </a:r>
          </a:p>
          <a:p>
            <a:pPr algn="l"/>
            <a:r>
              <a:rPr lang="it-IT" sz="2500" b="1" dirty="0" smtClean="0">
                <a:solidFill>
                  <a:schemeClr val="tx1"/>
                </a:solidFill>
              </a:rPr>
              <a:t>Misura 313 - Servizi per l’economia e la popolazione Rurale</a:t>
            </a:r>
          </a:p>
          <a:p>
            <a:pPr algn="l"/>
            <a:r>
              <a:rPr lang="it-IT" sz="2500" dirty="0" smtClean="0">
                <a:solidFill>
                  <a:schemeClr val="bg1"/>
                </a:solidFill>
              </a:rPr>
              <a:t>azione  1, azione  2, azione 3, azione 4                                   € 1.030.500,00</a:t>
            </a:r>
          </a:p>
          <a:p>
            <a:pPr algn="l"/>
            <a:r>
              <a:rPr lang="it-IT" sz="2500" b="1" dirty="0" smtClean="0">
                <a:solidFill>
                  <a:schemeClr val="tx1"/>
                </a:solidFill>
              </a:rPr>
              <a:t>Misura 321 - Servizi per l’economia e la popolazione Rurale</a:t>
            </a:r>
          </a:p>
          <a:p>
            <a:pPr algn="l"/>
            <a:r>
              <a:rPr lang="it-IT" sz="2500" dirty="0" smtClean="0">
                <a:solidFill>
                  <a:schemeClr val="bg1"/>
                </a:solidFill>
              </a:rPr>
              <a:t>azione  1                                                                                           € 300.000,00</a:t>
            </a:r>
          </a:p>
          <a:p>
            <a:pPr algn="l"/>
            <a:r>
              <a:rPr lang="it-IT" sz="2500" b="1" dirty="0" smtClean="0">
                <a:solidFill>
                  <a:schemeClr val="tx1"/>
                </a:solidFill>
              </a:rPr>
              <a:t>Misura 322  Sviluppo e rinnovamento dei villaggi </a:t>
            </a:r>
          </a:p>
          <a:p>
            <a:pPr algn="l"/>
            <a:r>
              <a:rPr lang="it-IT" sz="2500" dirty="0" smtClean="0">
                <a:solidFill>
                  <a:schemeClr val="bg1"/>
                </a:solidFill>
              </a:rPr>
              <a:t>azione 1                                                                                            € 165.000,00</a:t>
            </a:r>
          </a:p>
          <a:p>
            <a:pPr algn="l"/>
            <a:endParaRPr lang="it-IT" sz="1900" dirty="0" smtClean="0">
              <a:solidFill>
                <a:schemeClr val="tx1"/>
              </a:solidFill>
            </a:endParaRPr>
          </a:p>
          <a:p>
            <a:pPr algn="l"/>
            <a:endParaRPr lang="it-IT" sz="1900" dirty="0" smtClean="0">
              <a:solidFill>
                <a:schemeClr val="tx1"/>
              </a:solidFill>
            </a:endParaRPr>
          </a:p>
          <a:p>
            <a:pPr marL="538684" indent="-538684" algn="l" eaLnBrk="1" fontAlgn="auto" hangingPunct="1">
              <a:spcAft>
                <a:spcPts val="0"/>
              </a:spcAft>
              <a:defRPr/>
            </a:pPr>
            <a:endParaRPr lang="it-IT" sz="2900" b="1" dirty="0" smtClean="0">
              <a:solidFill>
                <a:schemeClr val="tx1"/>
              </a:solidFill>
            </a:endParaRPr>
          </a:p>
          <a:p>
            <a:pPr marL="538684" indent="-538684" algn="l" eaLnBrk="1" fontAlgn="auto" hangingPunct="1">
              <a:spcAft>
                <a:spcPts val="0"/>
              </a:spcAft>
              <a:defRPr/>
            </a:pPr>
            <a:endParaRPr lang="it-IT" sz="2900" dirty="0" smtClean="0">
              <a:solidFill>
                <a:schemeClr val="bg1"/>
              </a:solidFill>
            </a:endParaRPr>
          </a:p>
          <a:p>
            <a:pPr marL="538684" indent="-538684" algn="l" eaLnBrk="1" fontAlgn="auto" hangingPunct="1">
              <a:spcAft>
                <a:spcPts val="0"/>
              </a:spcAft>
              <a:defRPr/>
            </a:pPr>
            <a:endParaRPr lang="it-IT" sz="2900" b="1" dirty="0" smtClean="0">
              <a:solidFill>
                <a:schemeClr val="bg1"/>
              </a:solidFill>
              <a:latin typeface="Arial"/>
              <a:cs typeface="Arial"/>
            </a:endParaRPr>
          </a:p>
          <a:p>
            <a:pPr algn="l" eaLnBrk="1" fontAlgn="auto" hangingPunct="1">
              <a:spcAft>
                <a:spcPts val="0"/>
              </a:spcAft>
              <a:defRPr/>
            </a:pPr>
            <a:endParaRPr lang="it-IT" b="1" dirty="0" smtClean="0">
              <a:solidFill>
                <a:schemeClr val="bg1"/>
              </a:solidFill>
              <a:latin typeface="Arial"/>
              <a:cs typeface="Arial"/>
            </a:endParaRPr>
          </a:p>
          <a:p>
            <a:pPr marL="538684" indent="-538684" algn="l" eaLnBrk="1" hangingPunct="1"/>
            <a:endParaRPr lang="it-IT" b="1" dirty="0" smtClean="0">
              <a:solidFill>
                <a:schemeClr val="bg1"/>
              </a:solidFill>
            </a:endParaRPr>
          </a:p>
          <a:p>
            <a:pPr marL="538684" indent="-538684" algn="l" eaLnBrk="1" hangingPunct="1"/>
            <a:endParaRPr lang="it-IT" b="1" dirty="0" smtClean="0">
              <a:solidFill>
                <a:schemeClr val="bg1"/>
              </a:solidFill>
            </a:endParaRPr>
          </a:p>
          <a:p>
            <a:pPr marL="538684" indent="-538684" algn="l" eaLnBrk="1" hangingPunct="1"/>
            <a:endParaRPr lang="it-IT" b="1" dirty="0" smtClean="0">
              <a:solidFill>
                <a:schemeClr val="bg1"/>
              </a:solidFill>
            </a:endParaRPr>
          </a:p>
          <a:p>
            <a:pPr marL="538684" indent="-538684" eaLnBrk="1" hangingPunct="1"/>
            <a:endParaRPr lang="it-IT" b="1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olo 1"/>
          <p:cNvSpPr>
            <a:spLocks noGrp="1"/>
          </p:cNvSpPr>
          <p:nvPr>
            <p:ph type="ctrTitle"/>
          </p:nvPr>
        </p:nvSpPr>
        <p:spPr>
          <a:xfrm>
            <a:off x="0" y="0"/>
            <a:ext cx="9906000" cy="1371600"/>
          </a:xfrm>
          <a:solidFill>
            <a:schemeClr val="tx1"/>
          </a:solidFill>
        </p:spPr>
        <p:txBody>
          <a:bodyPr/>
          <a:lstStyle/>
          <a:p>
            <a:pPr algn="r" eaLnBrk="1" hangingPunct="1"/>
            <a:r>
              <a:rPr lang="it-IT" sz="37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Accrescimento del tessuto imprenditoriale</a:t>
            </a:r>
            <a:br>
              <a:rPr lang="it-IT" sz="3700" dirty="0" smtClean="0">
                <a:solidFill>
                  <a:schemeClr val="bg1"/>
                </a:solidFill>
                <a:latin typeface="Arial" charset="0"/>
                <a:cs typeface="Arial" charset="0"/>
              </a:rPr>
            </a:br>
            <a:r>
              <a:rPr lang="it-IT" sz="2500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obiettivo specifico 3</a:t>
            </a:r>
          </a:p>
        </p:txBody>
      </p:sp>
      <p:sp>
        <p:nvSpPr>
          <p:cNvPr id="4099" name="Sottotitolo 2"/>
          <p:cNvSpPr>
            <a:spLocks noGrp="1"/>
          </p:cNvSpPr>
          <p:nvPr>
            <p:ph type="subTitle" idx="1"/>
          </p:nvPr>
        </p:nvSpPr>
        <p:spPr>
          <a:xfrm>
            <a:off x="0" y="1371600"/>
            <a:ext cx="9906000" cy="5486400"/>
          </a:xfrm>
          <a:solidFill>
            <a:srgbClr val="800000"/>
          </a:solidFill>
        </p:spPr>
        <p:txBody>
          <a:bodyPr/>
          <a:lstStyle/>
          <a:p>
            <a:pPr algn="l"/>
            <a:endParaRPr lang="it-IT" sz="3700" b="1" dirty="0" smtClean="0">
              <a:solidFill>
                <a:schemeClr val="bg1"/>
              </a:solidFill>
            </a:endParaRPr>
          </a:p>
          <a:p>
            <a:pPr algn="l"/>
            <a:r>
              <a:rPr lang="it-IT" sz="3700" b="1" dirty="0" smtClean="0">
                <a:solidFill>
                  <a:schemeClr val="tx1"/>
                </a:solidFill>
              </a:rPr>
              <a:t>finanziamento pubblico                </a:t>
            </a:r>
            <a:r>
              <a:rPr lang="it-IT" sz="3700" b="1" dirty="0" smtClean="0">
                <a:solidFill>
                  <a:schemeClr val="bg1"/>
                </a:solidFill>
              </a:rPr>
              <a:t>€ 2.143.000,00 </a:t>
            </a:r>
          </a:p>
          <a:p>
            <a:pPr algn="l"/>
            <a:endParaRPr lang="it-IT" sz="3700" b="1" dirty="0" smtClean="0">
              <a:solidFill>
                <a:schemeClr val="tx1"/>
              </a:solidFill>
            </a:endParaRPr>
          </a:p>
          <a:p>
            <a:pPr algn="l"/>
            <a:r>
              <a:rPr lang="it-IT" sz="3700" b="1" dirty="0" smtClean="0">
                <a:solidFill>
                  <a:schemeClr val="tx1"/>
                </a:solidFill>
              </a:rPr>
              <a:t>risorse soggetti privati                   </a:t>
            </a:r>
            <a:r>
              <a:rPr lang="it-IT" sz="3700" b="1" dirty="0" smtClean="0">
                <a:solidFill>
                  <a:schemeClr val="bg1"/>
                </a:solidFill>
              </a:rPr>
              <a:t>€ 1.228.000,00 </a:t>
            </a:r>
            <a:endParaRPr lang="it-IT" sz="3700" b="1" dirty="0" smtClean="0">
              <a:solidFill>
                <a:schemeClr val="tx1"/>
              </a:solidFill>
            </a:endParaRPr>
          </a:p>
          <a:p>
            <a:pPr algn="l"/>
            <a:r>
              <a:rPr lang="it-IT" sz="3700" b="1" dirty="0" smtClean="0">
                <a:solidFill>
                  <a:schemeClr val="tx1"/>
                </a:solidFill>
              </a:rPr>
              <a:t>risorse enti pubblici                        </a:t>
            </a:r>
            <a:r>
              <a:rPr lang="it-IT" sz="3700" b="1" dirty="0" smtClean="0">
                <a:solidFill>
                  <a:schemeClr val="bg1"/>
                </a:solidFill>
              </a:rPr>
              <a:t>€    915.000,00 </a:t>
            </a:r>
            <a:endParaRPr lang="it-IT" sz="3700" b="1" dirty="0" smtClean="0">
              <a:solidFill>
                <a:schemeClr val="tx1"/>
              </a:solidFill>
            </a:endParaRPr>
          </a:p>
          <a:p>
            <a:pPr algn="l"/>
            <a:endParaRPr lang="it-IT" sz="3700" b="1" dirty="0" smtClean="0">
              <a:solidFill>
                <a:schemeClr val="tx1"/>
              </a:solidFill>
            </a:endParaRPr>
          </a:p>
          <a:p>
            <a:pPr algn="l"/>
            <a:r>
              <a:rPr lang="it-IT" sz="3700" b="1" dirty="0" smtClean="0">
                <a:solidFill>
                  <a:schemeClr val="tx1"/>
                </a:solidFill>
              </a:rPr>
              <a:t>risorse attivate                                </a:t>
            </a:r>
            <a:r>
              <a:rPr lang="it-IT" sz="3700" b="1" dirty="0" smtClean="0">
                <a:solidFill>
                  <a:schemeClr val="bg1"/>
                </a:solidFill>
              </a:rPr>
              <a:t>€ 1.228.000,00</a:t>
            </a:r>
          </a:p>
          <a:p>
            <a:pPr algn="l"/>
            <a:r>
              <a:rPr lang="it-IT" sz="3700" b="1" dirty="0" smtClean="0">
                <a:solidFill>
                  <a:schemeClr val="bg1"/>
                </a:solidFill>
              </a:rPr>
              <a:t>                          </a:t>
            </a:r>
          </a:p>
          <a:p>
            <a:pPr algn="l"/>
            <a:endParaRPr lang="it-IT" sz="1900" dirty="0" smtClean="0">
              <a:solidFill>
                <a:schemeClr val="tx1"/>
              </a:solidFill>
            </a:endParaRPr>
          </a:p>
          <a:p>
            <a:pPr algn="l"/>
            <a:endParaRPr lang="it-IT" sz="1900" dirty="0" smtClean="0">
              <a:solidFill>
                <a:schemeClr val="tx1"/>
              </a:solidFill>
            </a:endParaRPr>
          </a:p>
          <a:p>
            <a:pPr marL="538684" indent="-538684" algn="l" eaLnBrk="1" fontAlgn="auto" hangingPunct="1">
              <a:spcAft>
                <a:spcPts val="0"/>
              </a:spcAft>
              <a:defRPr/>
            </a:pPr>
            <a:endParaRPr lang="it-IT" sz="2900" b="1" dirty="0" smtClean="0">
              <a:solidFill>
                <a:schemeClr val="tx1"/>
              </a:solidFill>
            </a:endParaRPr>
          </a:p>
          <a:p>
            <a:pPr marL="538684" indent="-538684" algn="l" eaLnBrk="1" fontAlgn="auto" hangingPunct="1">
              <a:spcAft>
                <a:spcPts val="0"/>
              </a:spcAft>
              <a:defRPr/>
            </a:pPr>
            <a:endParaRPr lang="it-IT" sz="2900" dirty="0" smtClean="0">
              <a:solidFill>
                <a:schemeClr val="bg1"/>
              </a:solidFill>
            </a:endParaRPr>
          </a:p>
          <a:p>
            <a:pPr marL="538684" indent="-538684" algn="l" eaLnBrk="1" fontAlgn="auto" hangingPunct="1">
              <a:spcAft>
                <a:spcPts val="0"/>
              </a:spcAft>
              <a:defRPr/>
            </a:pPr>
            <a:endParaRPr lang="it-IT" sz="2900" b="1" dirty="0" smtClean="0">
              <a:solidFill>
                <a:schemeClr val="bg1"/>
              </a:solidFill>
              <a:latin typeface="Arial"/>
              <a:cs typeface="Arial"/>
            </a:endParaRPr>
          </a:p>
          <a:p>
            <a:pPr algn="l" eaLnBrk="1" fontAlgn="auto" hangingPunct="1">
              <a:spcAft>
                <a:spcPts val="0"/>
              </a:spcAft>
              <a:defRPr/>
            </a:pPr>
            <a:endParaRPr lang="it-IT" b="1" dirty="0" smtClean="0">
              <a:solidFill>
                <a:schemeClr val="bg1"/>
              </a:solidFill>
              <a:latin typeface="Arial"/>
              <a:cs typeface="Arial"/>
            </a:endParaRPr>
          </a:p>
          <a:p>
            <a:pPr marL="538684" indent="-538684" algn="l" eaLnBrk="1" hangingPunct="1"/>
            <a:endParaRPr lang="it-IT" b="1" dirty="0" smtClean="0">
              <a:solidFill>
                <a:schemeClr val="bg1"/>
              </a:solidFill>
            </a:endParaRPr>
          </a:p>
          <a:p>
            <a:pPr marL="538684" indent="-538684" algn="l" eaLnBrk="1" hangingPunct="1"/>
            <a:endParaRPr lang="it-IT" b="1" dirty="0" smtClean="0">
              <a:solidFill>
                <a:schemeClr val="bg1"/>
              </a:solidFill>
            </a:endParaRPr>
          </a:p>
          <a:p>
            <a:pPr marL="538684" indent="-538684" algn="l" eaLnBrk="1" hangingPunct="1"/>
            <a:endParaRPr lang="it-IT" b="1" dirty="0" smtClean="0">
              <a:solidFill>
                <a:schemeClr val="bg1"/>
              </a:solidFill>
            </a:endParaRPr>
          </a:p>
          <a:p>
            <a:pPr marL="538684" indent="-538684" eaLnBrk="1" hangingPunct="1"/>
            <a:endParaRPr lang="it-IT" b="1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1457</TotalTime>
  <Words>488</Words>
  <Application>Microsoft Office PowerPoint</Application>
  <PresentationFormat>A4 (21x29,7 cm)</PresentationFormat>
  <Paragraphs>205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12</vt:i4>
      </vt:variant>
    </vt:vector>
  </HeadingPairs>
  <TitlesOfParts>
    <vt:vector size="13" baseType="lpstr">
      <vt:lpstr>Tema di Office</vt:lpstr>
      <vt:lpstr>Diapositiva 1</vt:lpstr>
      <vt:lpstr> Piano di Sviluppo Locale obiettivi </vt:lpstr>
      <vt:lpstr> Piano di Sviluppo Locale obiettivo generale </vt:lpstr>
      <vt:lpstr>Valorizzazione del paesaggio rurale obiettivo specifico 1</vt:lpstr>
      <vt:lpstr>Valorizzazione del paesaggio rurale  obiettivo specifico 1</vt:lpstr>
      <vt:lpstr>Accrescimento del tessuto imprenditoriale obiettivo specifico 2</vt:lpstr>
      <vt:lpstr>Accrescimento del tessuto imprenditoriale obiettivo specifico 2</vt:lpstr>
      <vt:lpstr>Potenziamento del settore turistico obiettivo specifico 3</vt:lpstr>
      <vt:lpstr>Accrescimento del tessuto imprenditoriale obiettivo specifico 3</vt:lpstr>
      <vt:lpstr>Valorizzazione del capitale identitario obiettivo specifico 4</vt:lpstr>
      <vt:lpstr>Finanziamenti rivolti ai privati obiettivo specifico 4</vt:lpstr>
      <vt:lpstr>Azioni di sistema </vt:lpstr>
    </vt:vector>
  </TitlesOfParts>
  <Company>sarda progetti e sviluppo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ATTUAZIONE PSL GAL MARMILLA</dc:title>
  <dc:creator>maurizio manias</dc:creator>
  <cp:lastModifiedBy>Andrea Sedda</cp:lastModifiedBy>
  <cp:revision>141</cp:revision>
  <cp:lastPrinted>2011-11-09T11:06:34Z</cp:lastPrinted>
  <dcterms:created xsi:type="dcterms:W3CDTF">2012-09-26T17:04:43Z</dcterms:created>
  <dcterms:modified xsi:type="dcterms:W3CDTF">2013-03-13T12:06:36Z</dcterms:modified>
</cp:coreProperties>
</file>